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68" r:id="rId65"/>
    <p:sldId id="369" r:id="rId66"/>
    <p:sldId id="365" r:id="rId67"/>
    <p:sldId id="354" r:id="rId68"/>
    <p:sldId id="335" r:id="rId69"/>
  </p:sldIdLst>
  <p:sldSz cx="12192000" cy="6858000"/>
  <p:notesSz cx="6858000" cy="9144000"/>
  <p:embeddedFontLst>
    <p:embeddedFont>
      <p:font typeface="Arial Black" panose="020B0A04020102020204" pitchFamily="34" charset="0"/>
      <p:regular r:id="rId71"/>
      <p:bold r:id="rId72"/>
    </p:embeddedFont>
    <p:embeddedFont>
      <p:font typeface="Arial Bold" panose="020B0704020202020204" pitchFamily="34" charset="0"/>
      <p:bold r:id="rId73"/>
    </p:embeddedFont>
    <p:embeddedFont>
      <p:font typeface="Arimo Bold" panose="020B0604020202020204" charset="0"/>
      <p:regular r:id="rId74"/>
    </p:embeddedFont>
    <p:embeddedFont>
      <p:font typeface="Libre Franklin" pitchFamily="2" charset="0"/>
      <p:regular r:id="rId75"/>
      <p:bold r:id="rId76"/>
      <p:italic r:id="rId77"/>
      <p:boldItalic r:id="rId78"/>
    </p:embeddedFont>
    <p:embeddedFont>
      <p:font typeface="Norwester" panose="020B0604020202020204" charset="0"/>
      <p:regular r:id="rId79"/>
    </p:embeddedFont>
    <p:embeddedFont>
      <p:font typeface="Quattrocento Sans" panose="020B0502050000020003" pitchFamily="34" charset="0"/>
      <p:regular r:id="rId80"/>
      <p:bold r:id="rId81"/>
      <p:italic r:id="rId82"/>
      <p:boldItalic r:id="rId83"/>
    </p:embeddedFont>
    <p:embeddedFont>
      <p:font typeface="Rockwell" panose="02060603020205020403" pitchFamily="18" charset="0"/>
      <p:regular r:id="rId84"/>
      <p:bold r:id="rId85"/>
      <p:italic r:id="rId86"/>
      <p:boldItalic r:id="rId8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8" roundtripDataSignature="AMtx7mgc1BXzFbqIvtjRwM4erFZwMhr8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410DB4-F69C-46DD-A68D-79363A86CDC3}">
  <a:tblStyle styleId="{26410DB4-F69C-46DD-A68D-79363A86CDC3}"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B99755BD-CB6B-4CA0-BF92-8ABC4D02AD5C}"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4E6"/>
          </a:solidFill>
        </a:fill>
      </a:tcStyle>
    </a:wholeTbl>
    <a:band1H>
      <a:tcTxStyle b="off" i="off"/>
      <a:tcStyle>
        <a:tcBdr/>
        <a:fill>
          <a:solidFill>
            <a:srgbClr val="FFE8CA"/>
          </a:solidFill>
        </a:fill>
      </a:tcStyle>
    </a:band1H>
    <a:band2H>
      <a:tcTxStyle b="off" i="off"/>
      <a:tcStyle>
        <a:tcBdr/>
      </a:tcStyle>
    </a:band2H>
    <a:band1V>
      <a:tcTxStyle b="off" i="off"/>
      <a:tcStyle>
        <a:tcBdr/>
        <a:fill>
          <a:solidFill>
            <a:srgbClr val="FFE8C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4"/>
          </a:solidFill>
        </a:fill>
      </a:tcStyle>
    </a:lastCol>
    <a:firstCol>
      <a:tcTxStyle b="on" i="off">
        <a:font>
          <a:latin typeface="Calibri"/>
          <a:ea typeface="Calibri"/>
          <a:cs typeface="Calibri"/>
        </a:font>
        <a:schemeClr val="lt1"/>
      </a:tcTxStyle>
      <a:tcStyle>
        <a:tcBdr/>
        <a:fill>
          <a:solidFill>
            <a:schemeClr val="accent4"/>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0" d="100"/>
          <a:sy n="90" d="100"/>
        </p:scale>
        <p:origin x="370"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4.fntdata"/><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customschemas.google.com/relationships/presentationmetadata" Target="meta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7.fntdata"/><Relationship Id="rId61" Type="http://schemas.openxmlformats.org/officeDocument/2006/relationships/slide" Target="slides/slide60.xml"/><Relationship Id="rId82" Type="http://schemas.openxmlformats.org/officeDocument/2006/relationships/font" Target="fonts/font12.fntdata"/><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87" name="Google Shape;8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69" name="Google Shape;169;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75" name="Google Shape;1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81" name="Google Shape;18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88" name="Google Shape;18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95" name="Google Shape;1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05" name="Google Shape;20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15" name="Google Shape;21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6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25" name="Google Shape;225;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36" name="Google Shape;23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43" name="Google Shape;24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06" name="Google Shape;10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53" name="Google Shape;25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60" name="Google Shape;26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7" name="Google Shape;26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72" name="Google Shape;27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283" name="Google Shape;28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4" name="Google Shape;294;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01" name="Google Shape;30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3" name="Google Shape;323;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35" name="Google Shape;335;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4" name="Google Shape;12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43" name="Google Shape;343;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7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54" name="Google Shape;354;p7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31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59" name="Google Shape;35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5" name="Google Shape;365;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1" name="Google Shape;371;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8" name="Google Shape;378;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86" name="Google Shape;38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97" name="Google Shape;397;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14" name="Google Shape;414;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29" name="Google Shape;12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20" name="Google Shape;42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28" name="Google Shape;42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6" name="Google Shape;436;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49" name="Google Shape;449;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59" name="Google Shape;45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2" name="Google Shape;47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1" name="Google Shape;48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8" name="Google Shape;488;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5" name="Google Shape;49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2" name="Google Shape;50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6" name="Google Shape;136;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2" name="Google Shape;522;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3" name="Google Shape;533;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2" name="Google Shape;54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2" name="Google Shape;55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2" name="Google Shape;562;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0" name="Google Shape;570;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8" name="Google Shape;57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9" name="Google Shape;589;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2" name="Google Shape;602;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43" name="Google Shape;14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6" name="Google Shape;616;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6" name="Google Shape;626;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8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5" name="Google Shape;635;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8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4" name="Google Shape;644;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50" name="Google Shape;15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56" name="Google Shape;15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163" name="Google Shape;16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6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61"/>
          <p:cNvSpPr>
            <a:spLocks noGrp="1"/>
          </p:cNvSpPr>
          <p:nvPr>
            <p:ph type="pic" idx="2"/>
          </p:nvPr>
        </p:nvSpPr>
        <p:spPr>
          <a:xfrm>
            <a:off x="5183188" y="987425"/>
            <a:ext cx="6172200" cy="4873625"/>
          </a:xfrm>
          <a:prstGeom prst="rect">
            <a:avLst/>
          </a:prstGeom>
          <a:noFill/>
          <a:ln>
            <a:noFill/>
          </a:ln>
        </p:spPr>
      </p:sp>
      <p:sp>
        <p:nvSpPr>
          <p:cNvPr id="69" name="Google Shape;69;p6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6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6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83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5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White Background Layout">
  <p:cSld name="White Background Layout">
    <p:spTree>
      <p:nvGrpSpPr>
        <p:cNvPr id="1" name="Shape 27"/>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5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5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5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5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5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5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5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6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6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6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5">
            <a:alphaModFix/>
          </a:blip>
          <a:stretch>
            <a:fillRect/>
          </a:stretch>
        </a:blipFill>
        <a:effectLst/>
      </p:bgPr>
    </p:bg>
    <p:spTree>
      <p:nvGrpSpPr>
        <p:cNvPr id="1" name="Shape 9"/>
        <p:cNvGrpSpPr/>
        <p:nvPr/>
      </p:nvGrpSpPr>
      <p:grpSpPr>
        <a:xfrm>
          <a:off x="0" y="0"/>
          <a:ext cx="0" cy="0"/>
          <a:chOff x="0" y="0"/>
          <a:chExt cx="0" cy="0"/>
        </a:xfrm>
      </p:grpSpPr>
      <p:sp>
        <p:nvSpPr>
          <p:cNvPr id="10" name="Google Shape;10;p5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doi.org/10.7208/chicago/9780226595177.001.0001"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hyperlink" Target="https://doi.org/10.1002/j.2161-1882.2006.tb00105.x"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hyperlink" Target="http://www.diabetesforecast.org/2018/03-may-jun/an-occupational-therapist-may.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ncbi.nlm.nih.gov/books/NBK7256/" TargetMode="External"/><Relationship Id="rId5" Type="http://schemas.openxmlformats.org/officeDocument/2006/relationships/image" Target="../media/image11.png"/><Relationship Id="rId4" Type="http://schemas.openxmlformats.org/officeDocument/2006/relationships/hyperlink" Target="https://libguides.logan.edu/citation_styles/nl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jp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2.png"/><Relationship Id="rId4" Type="http://schemas.openxmlformats.org/officeDocument/2006/relationships/hyperlink" Target="http://www.mendeley.com/"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www.mendeley.com/" TargetMode="External"/><Relationship Id="rId7"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mendeley.com/search"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s://chrome.google.com/webstore/detail/mendeley-web-importer/dagcmkpagjlhakfdhnbomgmjdpkdklff?hl=en" TargetMode="External"/><Relationship Id="rId5" Type="http://schemas.openxmlformats.org/officeDocument/2006/relationships/image" Target="../media/image48.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hyperlink" Target="http://www.java.com/"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51.png"/><Relationship Id="rId4" Type="http://schemas.openxmlformats.org/officeDocument/2006/relationships/image" Target="../media/image50.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s://pubmed.ncbi.nlm.nih.gov/"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hyperlink" Target="https://pubmed.ncbi.nlm.nih.gov/"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8.png"/></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9.pn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9.png"/><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hyperlink" Target="https://www.bradford.ac.uk/library/find-out-about/referencing/referencing/citing-within-the-text-of-written-work/#d.en.35107"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8.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0.jpeg"/><Relationship Id="rId7"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 Id="rId9" Type="http://schemas.openxmlformats.org/officeDocument/2006/relationships/image" Target="../media/image78.png"/></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descr="A close-up of a city&#10;&#10;Description automatically generated"/>
          <p:cNvPicPr preferRelativeResize="0"/>
          <p:nvPr/>
        </p:nvPicPr>
        <p:blipFill rotWithShape="1">
          <a:blip r:embed="rId3">
            <a:alphaModFix/>
          </a:blip>
          <a:srcRect/>
          <a:stretch/>
        </p:blipFill>
        <p:spPr>
          <a:xfrm>
            <a:off x="0" y="-31485"/>
            <a:ext cx="12192000" cy="6858000"/>
          </a:xfrm>
          <a:prstGeom prst="rect">
            <a:avLst/>
          </a:prstGeom>
          <a:noFill/>
          <a:ln>
            <a:noFill/>
          </a:ln>
        </p:spPr>
      </p:pic>
      <p:sp>
        <p:nvSpPr>
          <p:cNvPr id="90" name="Google Shape;90;p1"/>
          <p:cNvSpPr txBox="1">
            <a:spLocks noGrp="1"/>
          </p:cNvSpPr>
          <p:nvPr>
            <p:ph type="ctrTitle"/>
          </p:nvPr>
        </p:nvSpPr>
        <p:spPr>
          <a:xfrm>
            <a:off x="4125925" y="4479159"/>
            <a:ext cx="7910944" cy="1495592"/>
          </a:xfrm>
          <a:prstGeom prst="rect">
            <a:avLst/>
          </a:prstGeom>
          <a:noFill/>
          <a:ln>
            <a:noFill/>
          </a:ln>
        </p:spPr>
        <p:txBody>
          <a:bodyPr spcFirstLastPara="1" wrap="square" lIns="91425" tIns="45700" rIns="91425" bIns="45700" anchor="t" anchorCtr="0">
            <a:normAutofit/>
          </a:bodyPr>
          <a:lstStyle/>
          <a:p>
            <a:pPr marL="0" lvl="0" indent="0" rtl="0">
              <a:lnSpc>
                <a:spcPct val="90000"/>
              </a:lnSpc>
              <a:spcBef>
                <a:spcPts val="0"/>
              </a:spcBef>
              <a:spcAft>
                <a:spcPts val="0"/>
              </a:spcAft>
              <a:buClr>
                <a:schemeClr val="lt1"/>
              </a:buClr>
              <a:buSzPct val="111111"/>
              <a:buFont typeface="Arial Black"/>
              <a:buNone/>
            </a:pPr>
            <a:r>
              <a:rPr lang="en-US" sz="3959" b="1" dirty="0">
                <a:solidFill>
                  <a:schemeClr val="dk1"/>
                </a:solidFill>
                <a:latin typeface="Arial Black"/>
                <a:ea typeface="Arial Black"/>
                <a:cs typeface="Arial Black"/>
                <a:sym typeface="Arial Black"/>
              </a:rPr>
              <a:t>Reference Management Software (Mendeley)</a:t>
            </a:r>
            <a:endParaRPr dirty="0">
              <a:solidFill>
                <a:schemeClr val="dk1"/>
              </a:solidFill>
            </a:endParaRPr>
          </a:p>
        </p:txBody>
      </p:sp>
      <p:sp>
        <p:nvSpPr>
          <p:cNvPr id="91" name="Google Shape;91;p1"/>
          <p:cNvSpPr txBox="1">
            <a:spLocks noGrp="1"/>
          </p:cNvSpPr>
          <p:nvPr>
            <p:ph type="subTitle" idx="1"/>
          </p:nvPr>
        </p:nvSpPr>
        <p:spPr>
          <a:xfrm>
            <a:off x="5167325" y="3981425"/>
            <a:ext cx="5609219" cy="576738"/>
          </a:xfrm>
          <a:prstGeom prst="rect">
            <a:avLst/>
          </a:prstGeom>
          <a:noFill/>
          <a:ln>
            <a:noFill/>
          </a:ln>
        </p:spPr>
        <p:txBody>
          <a:bodyPr spcFirstLastPara="1" wrap="square" lIns="91425" tIns="45700" rIns="91425" bIns="45700" anchor="b" anchorCtr="0">
            <a:normAutofit/>
          </a:bodyPr>
          <a:lstStyle/>
          <a:p>
            <a:pPr marL="0" lvl="0" indent="0" rtl="0">
              <a:lnSpc>
                <a:spcPct val="70000"/>
              </a:lnSpc>
              <a:spcBef>
                <a:spcPts val="0"/>
              </a:spcBef>
              <a:spcAft>
                <a:spcPts val="0"/>
              </a:spcAft>
              <a:buClr>
                <a:schemeClr val="lt1"/>
              </a:buClr>
              <a:buSzPts val="4070"/>
              <a:buNone/>
            </a:pPr>
            <a:r>
              <a:rPr lang="en-US" sz="4070" b="1" dirty="0">
                <a:latin typeface="Arial Black"/>
                <a:ea typeface="Arial Black"/>
                <a:cs typeface="Arial Black"/>
                <a:sym typeface="Arial Black"/>
              </a:rPr>
              <a:t>MODUL LMS 301 : </a:t>
            </a:r>
            <a:endParaRPr sz="1850" dirty="0">
              <a:latin typeface="Libre Franklin"/>
              <a:ea typeface="Libre Franklin"/>
              <a:cs typeface="Libre Franklin"/>
              <a:sym typeface="Libre Franklin"/>
            </a:endParaRPr>
          </a:p>
        </p:txBody>
      </p:sp>
      <p:sp>
        <p:nvSpPr>
          <p:cNvPr id="92" name="Google Shape;92;p1"/>
          <p:cNvSpPr/>
          <p:nvPr/>
        </p:nvSpPr>
        <p:spPr>
          <a:xfrm>
            <a:off x="0" y="2122218"/>
            <a:ext cx="3730752" cy="4735782"/>
          </a:xfrm>
          <a:custGeom>
            <a:avLst/>
            <a:gdLst/>
            <a:ahLst/>
            <a:cxnLst/>
            <a:rect l="l" t="t" r="r" b="b"/>
            <a:pathLst>
              <a:path w="3730752" h="4735782" extrusionOk="0">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3" name="Google Shape;93;p1"/>
          <p:cNvSpPr/>
          <p:nvPr/>
        </p:nvSpPr>
        <p:spPr>
          <a:xfrm>
            <a:off x="0" y="2288332"/>
            <a:ext cx="3564638" cy="4569668"/>
          </a:xfrm>
          <a:custGeom>
            <a:avLst/>
            <a:gdLst/>
            <a:ahLst/>
            <a:cxnLst/>
            <a:rect l="l" t="t" r="r" b="b"/>
            <a:pathLst>
              <a:path w="3564638" h="4569668" extrusionOk="0">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4" name="Google Shape;94;p1"/>
          <p:cNvSpPr/>
          <p:nvPr/>
        </p:nvSpPr>
        <p:spPr>
          <a:xfrm>
            <a:off x="1081982" y="-4332"/>
            <a:ext cx="4242816" cy="2454158"/>
          </a:xfrm>
          <a:custGeom>
            <a:avLst/>
            <a:gdLst/>
            <a:ahLst/>
            <a:cxnLst/>
            <a:rect l="l" t="t" r="r" b="b"/>
            <a:pathLst>
              <a:path w="4242816" h="2454158" extrusionOk="0">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5" name="Google Shape;95;p1"/>
          <p:cNvSpPr/>
          <p:nvPr/>
        </p:nvSpPr>
        <p:spPr>
          <a:xfrm>
            <a:off x="1246574" y="0"/>
            <a:ext cx="3913632" cy="2285234"/>
          </a:xfrm>
          <a:custGeom>
            <a:avLst/>
            <a:gdLst/>
            <a:ahLst/>
            <a:cxnLst/>
            <a:rect l="l" t="t" r="r" b="b"/>
            <a:pathLst>
              <a:path w="3913632" h="2285234" extrusionOk="0">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6" name="Google Shape;96;p1" descr="Open Book"/>
          <p:cNvPicPr preferRelativeResize="0"/>
          <p:nvPr/>
        </p:nvPicPr>
        <p:blipFill rotWithShape="1">
          <a:blip r:embed="rId4">
            <a:alphaModFix/>
          </a:blip>
          <a:srcRect/>
          <a:stretch/>
        </p:blipFill>
        <p:spPr>
          <a:xfrm>
            <a:off x="2385250" y="164573"/>
            <a:ext cx="1636279" cy="1636279"/>
          </a:xfrm>
          <a:prstGeom prst="rect">
            <a:avLst/>
          </a:prstGeom>
          <a:noFill/>
          <a:ln>
            <a:noFill/>
          </a:ln>
        </p:spPr>
      </p:pic>
      <p:sp>
        <p:nvSpPr>
          <p:cNvPr id="97" name="Google Shape;97;p1"/>
          <p:cNvSpPr/>
          <p:nvPr/>
        </p:nvSpPr>
        <p:spPr>
          <a:xfrm>
            <a:off x="5167325" y="169114"/>
            <a:ext cx="3182112" cy="3182112"/>
          </a:xfrm>
          <a:prstGeom prst="ellipse">
            <a:avLst/>
          </a:pr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98" name="Google Shape;98;p1"/>
          <p:cNvSpPr/>
          <p:nvPr/>
        </p:nvSpPr>
        <p:spPr>
          <a:xfrm>
            <a:off x="5467709" y="780500"/>
            <a:ext cx="2852928" cy="2852928"/>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99" name="Google Shape;99;p1" descr="Chat"/>
          <p:cNvPicPr preferRelativeResize="0"/>
          <p:nvPr/>
        </p:nvPicPr>
        <p:blipFill rotWithShape="1">
          <a:blip r:embed="rId5">
            <a:alphaModFix/>
          </a:blip>
          <a:srcRect/>
          <a:stretch/>
        </p:blipFill>
        <p:spPr>
          <a:xfrm>
            <a:off x="5823790" y="974376"/>
            <a:ext cx="1827742" cy="1827742"/>
          </a:xfrm>
          <a:prstGeom prst="rect">
            <a:avLst/>
          </a:prstGeom>
          <a:noFill/>
          <a:ln>
            <a:noFill/>
          </a:ln>
        </p:spPr>
      </p:pic>
      <p:pic>
        <p:nvPicPr>
          <p:cNvPr id="100" name="Google Shape;100;p1" descr="Blackboard"/>
          <p:cNvPicPr preferRelativeResize="0"/>
          <p:nvPr/>
        </p:nvPicPr>
        <p:blipFill rotWithShape="1">
          <a:blip r:embed="rId6">
            <a:alphaModFix/>
          </a:blip>
          <a:srcRect/>
          <a:stretch/>
        </p:blipFill>
        <p:spPr>
          <a:xfrm>
            <a:off x="130924" y="3621724"/>
            <a:ext cx="2594886" cy="2594886"/>
          </a:xfrm>
          <a:prstGeom prst="rect">
            <a:avLst/>
          </a:prstGeom>
          <a:noFill/>
          <a:ln>
            <a:noFill/>
          </a:ln>
        </p:spPr>
      </p:pic>
      <p:sp>
        <p:nvSpPr>
          <p:cNvPr id="101" name="Google Shape;101;p1"/>
          <p:cNvSpPr/>
          <p:nvPr/>
        </p:nvSpPr>
        <p:spPr>
          <a:xfrm>
            <a:off x="8752568" y="-4331"/>
            <a:ext cx="3439432" cy="3785157"/>
          </a:xfrm>
          <a:custGeom>
            <a:avLst/>
            <a:gdLst/>
            <a:ahLst/>
            <a:cxnLst/>
            <a:rect l="l" t="t" r="r" b="b"/>
            <a:pathLst>
              <a:path w="3439432" h="3785157" extrusionOk="0">
                <a:moveTo>
                  <a:pt x="198262" y="0"/>
                </a:moveTo>
                <a:lnTo>
                  <a:pt x="3439432" y="0"/>
                </a:lnTo>
                <a:lnTo>
                  <a:pt x="3439432" y="3697836"/>
                </a:lnTo>
                <a:lnTo>
                  <a:pt x="3318024" y="3729054"/>
                </a:lnTo>
                <a:cubicBezTo>
                  <a:pt x="3138258" y="3765839"/>
                  <a:pt x="2952129" y="3785157"/>
                  <a:pt x="2761488" y="3785157"/>
                </a:cubicBezTo>
                <a:cubicBezTo>
                  <a:pt x="1236360" y="3785157"/>
                  <a:pt x="0" y="2548797"/>
                  <a:pt x="0" y="1023669"/>
                </a:cubicBezTo>
                <a:cubicBezTo>
                  <a:pt x="0" y="737708"/>
                  <a:pt x="43466" y="461898"/>
                  <a:pt x="124151" y="202487"/>
                </a:cubicBezTo>
                <a:close/>
              </a:path>
            </a:pathLst>
          </a:custGeom>
          <a:solidFill>
            <a:srgbClr val="FFFFFF">
              <a:alpha val="8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02" name="Google Shape;102;p1"/>
          <p:cNvSpPr/>
          <p:nvPr/>
        </p:nvSpPr>
        <p:spPr>
          <a:xfrm>
            <a:off x="8918761" y="-4332"/>
            <a:ext cx="3273238" cy="3618965"/>
          </a:xfrm>
          <a:custGeom>
            <a:avLst/>
            <a:gdLst/>
            <a:ahLst/>
            <a:cxnLst/>
            <a:rect l="l" t="t" r="r" b="b"/>
            <a:pathLst>
              <a:path w="3273238" h="3618965" extrusionOk="0">
                <a:moveTo>
                  <a:pt x="210437" y="0"/>
                </a:moveTo>
                <a:lnTo>
                  <a:pt x="3273238" y="0"/>
                </a:lnTo>
                <a:lnTo>
                  <a:pt x="3273238" y="3526409"/>
                </a:lnTo>
                <a:lnTo>
                  <a:pt x="3118338" y="3566238"/>
                </a:lnTo>
                <a:cubicBezTo>
                  <a:pt x="2949390" y="3600810"/>
                  <a:pt x="2774463" y="3618965"/>
                  <a:pt x="2595295" y="3618965"/>
                </a:cubicBezTo>
                <a:cubicBezTo>
                  <a:pt x="1161953" y="3618965"/>
                  <a:pt x="0" y="2457012"/>
                  <a:pt x="0" y="1023670"/>
                </a:cubicBezTo>
                <a:cubicBezTo>
                  <a:pt x="0" y="665335"/>
                  <a:pt x="72622" y="323961"/>
                  <a:pt x="203951" y="13464"/>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03" name="Google Shape;103;p1" descr="Books on Shelf"/>
          <p:cNvPicPr preferRelativeResize="0"/>
          <p:nvPr/>
        </p:nvPicPr>
        <p:blipFill rotWithShape="1">
          <a:blip r:embed="rId7">
            <a:alphaModFix/>
          </a:blip>
          <a:srcRect/>
          <a:stretch/>
        </p:blipFill>
        <p:spPr>
          <a:xfrm>
            <a:off x="9725024" y="327889"/>
            <a:ext cx="2260711" cy="226071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0"/>
          <p:cNvSpPr txBox="1"/>
          <p:nvPr/>
        </p:nvSpPr>
        <p:spPr>
          <a:xfrm>
            <a:off x="417060" y="142141"/>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chemeClr val="dk1"/>
                </a:solidFill>
                <a:latin typeface="Libre Franklin"/>
                <a:ea typeface="Libre Franklin"/>
                <a:cs typeface="Libre Franklin"/>
                <a:sym typeface="Libre Franklin"/>
              </a:rPr>
              <a:t>WRITING STYLE </a:t>
            </a:r>
            <a:endParaRPr sz="1400" b="0" i="0" u="none" strike="noStrike" cap="none">
              <a:solidFill>
                <a:srgbClr val="000000"/>
              </a:solidFill>
              <a:latin typeface="Arial"/>
              <a:ea typeface="Arial"/>
              <a:cs typeface="Arial"/>
              <a:sym typeface="Arial"/>
            </a:endParaRPr>
          </a:p>
        </p:txBody>
      </p:sp>
      <p:sp>
        <p:nvSpPr>
          <p:cNvPr id="172" name="Google Shape;172;p10"/>
          <p:cNvSpPr/>
          <p:nvPr/>
        </p:nvSpPr>
        <p:spPr>
          <a:xfrm>
            <a:off x="1261549" y="1758445"/>
            <a:ext cx="9927151" cy="353943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APA (American Psychological Association) style is most frequently used within the social sciences, in order to cite various sources.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3200"/>
              <a:buFont typeface="Arial"/>
              <a:buNone/>
            </a:pPr>
            <a:endParaRPr sz="32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3200"/>
              <a:buFont typeface="Arial"/>
              <a:buNone/>
            </a:pPr>
            <a:r>
              <a:rPr lang="en-US" sz="3200" b="0" i="0" u="none" strike="noStrike" cap="none">
                <a:solidFill>
                  <a:schemeClr val="dk1"/>
                </a:solidFill>
                <a:latin typeface="Arial"/>
                <a:ea typeface="Arial"/>
                <a:cs typeface="Arial"/>
                <a:sym typeface="Arial"/>
              </a:rPr>
              <a:t>This style offers examples for the general format of APA research papers, in-text citations, endnotes/footnotes, and the reference page.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1"/>
          <p:cNvSpPr txBox="1"/>
          <p:nvPr/>
        </p:nvSpPr>
        <p:spPr>
          <a:xfrm>
            <a:off x="501872" y="-338826"/>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a:solidFill>
                  <a:schemeClr val="dk1"/>
                </a:solidFill>
                <a:latin typeface="Libre Franklin"/>
                <a:ea typeface="Libre Franklin"/>
                <a:cs typeface="Libre Franklin"/>
                <a:sym typeface="Libre Franklin"/>
              </a:rPr>
              <a:t>APA CITATION &amp; REFERENCES</a:t>
            </a:r>
            <a:endParaRPr sz="1100" b="0" i="0" u="none" strike="noStrike" cap="none">
              <a:solidFill>
                <a:srgbClr val="000000"/>
              </a:solidFill>
              <a:latin typeface="Arial"/>
              <a:ea typeface="Arial"/>
              <a:cs typeface="Arial"/>
              <a:sym typeface="Arial"/>
            </a:endParaRPr>
          </a:p>
        </p:txBody>
      </p:sp>
      <p:sp>
        <p:nvSpPr>
          <p:cNvPr id="178" name="Google Shape;178;p11"/>
          <p:cNvSpPr/>
          <p:nvPr/>
        </p:nvSpPr>
        <p:spPr>
          <a:xfrm>
            <a:off x="945174" y="906342"/>
            <a:ext cx="10579100" cy="575538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There are 2 parts:-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444500" marR="0" lvl="0" indent="-444500" algn="just" rtl="0">
              <a:lnSpc>
                <a:spcPct val="100000"/>
              </a:lnSpc>
              <a:spcBef>
                <a:spcPts val="0"/>
              </a:spcBef>
              <a:spcAft>
                <a:spcPts val="0"/>
              </a:spcAft>
              <a:buClr>
                <a:schemeClr val="dk1"/>
              </a:buClr>
              <a:buSzPts val="1800"/>
              <a:buFont typeface="Calibri"/>
              <a:buAutoNum type="romanLcPeriod"/>
            </a:pPr>
            <a:r>
              <a:rPr lang="en-US" sz="1800" b="1" i="0" u="none" strike="noStrike" cap="none">
                <a:solidFill>
                  <a:schemeClr val="dk1"/>
                </a:solidFill>
                <a:latin typeface="Arial"/>
                <a:ea typeface="Arial"/>
                <a:cs typeface="Arial"/>
                <a:sym typeface="Arial"/>
              </a:rPr>
              <a:t>In-Text Citations (within the body of your paper). </a:t>
            </a:r>
            <a:endParaRPr sz="1400" b="0" i="0" u="none" strike="noStrike" cap="none">
              <a:solidFill>
                <a:srgbClr val="000000"/>
              </a:solidFill>
              <a:latin typeface="Arial"/>
              <a:ea typeface="Arial"/>
              <a:cs typeface="Arial"/>
              <a:sym typeface="Arial"/>
            </a:endParaRPr>
          </a:p>
          <a:p>
            <a:pPr marL="457200" marR="0" lvl="1"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Each in-text citation gives just enough information on a particular source to “point” the reader to the corresponding, more detailed entry on the reference list. </a:t>
            </a:r>
            <a:endParaRPr sz="1400" b="0" i="0" u="none" strike="noStrike" cap="none">
              <a:solidFill>
                <a:srgbClr val="000000"/>
              </a:solidFill>
              <a:latin typeface="Arial"/>
              <a:ea typeface="Arial"/>
              <a:cs typeface="Arial"/>
              <a:sym typeface="Arial"/>
            </a:endParaRPr>
          </a:p>
          <a:p>
            <a:pPr marL="457200" marR="0" lvl="1"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457200" marR="0" lvl="1"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highlight>
                  <a:srgbClr val="FFFF00"/>
                </a:highlight>
                <a:latin typeface="Arial"/>
                <a:ea typeface="Arial"/>
                <a:cs typeface="Arial"/>
                <a:sym typeface="Arial"/>
              </a:rPr>
              <a:t>Example: </a:t>
            </a:r>
            <a:r>
              <a:rPr lang="en-US" sz="1800" b="0" i="0" u="none" strike="noStrike" cap="none">
                <a:solidFill>
                  <a:schemeClr val="dk1"/>
                </a:solidFill>
                <a:latin typeface="Arial"/>
                <a:ea typeface="Arial"/>
                <a:cs typeface="Arial"/>
                <a:sym typeface="Arial"/>
              </a:rPr>
              <a:t>Numerous studies in the field of total quality management (TQM) practices have indicated a positive effect of these practices on the performance of companies (Ahire et al., 1996; Adebanjo and Kehoe, 1999; Kaynak, 2003; Hanson and Eriksson, 2002; Sadikoglu and Zehir, 2010; Al-Dujaili, 2013).</a:t>
            </a:r>
            <a:endParaRPr sz="1400" b="0" i="0" u="none" strike="noStrike" cap="none">
              <a:solidFill>
                <a:schemeClr val="dk1"/>
              </a:solidFill>
              <a:latin typeface="Arial"/>
              <a:ea typeface="Arial"/>
              <a:cs typeface="Arial"/>
              <a:sym typeface="Arial"/>
            </a:endParaRPr>
          </a:p>
          <a:p>
            <a:pPr marL="457200" marR="0" lvl="1"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444500" marR="0" lvl="0" indent="-444500" algn="just" rtl="0">
              <a:lnSpc>
                <a:spcPct val="100000"/>
              </a:lnSpc>
              <a:spcBef>
                <a:spcPts val="0"/>
              </a:spcBef>
              <a:spcAft>
                <a:spcPts val="0"/>
              </a:spcAft>
              <a:buClr>
                <a:schemeClr val="dk1"/>
              </a:buClr>
              <a:buSzPts val="1800"/>
              <a:buFont typeface="Calibri"/>
              <a:buAutoNum type="romanLcPeriod"/>
            </a:pPr>
            <a:r>
              <a:rPr lang="en-US" sz="1800" b="1" i="0" u="none" strike="noStrike" cap="none">
                <a:solidFill>
                  <a:schemeClr val="dk1"/>
                </a:solidFill>
                <a:latin typeface="Arial"/>
                <a:ea typeface="Arial"/>
                <a:cs typeface="Arial"/>
                <a:sym typeface="Arial"/>
              </a:rPr>
              <a:t>Reference List (on the separate page at the end of your paper)</a:t>
            </a:r>
            <a:endParaRPr sz="1400" b="0" i="0" u="none" strike="noStrike" cap="none">
              <a:solidFill>
                <a:srgbClr val="000000"/>
              </a:solidFill>
              <a:latin typeface="Arial"/>
              <a:ea typeface="Arial"/>
              <a:cs typeface="Arial"/>
              <a:sym typeface="Arial"/>
            </a:endParaRPr>
          </a:p>
          <a:p>
            <a:pPr marL="44450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This is the list of sources you used and cited in your paper. </a:t>
            </a:r>
            <a:endParaRPr sz="1400" b="0" i="0" u="none" strike="noStrike" cap="none">
              <a:solidFill>
                <a:srgbClr val="000000"/>
              </a:solidFill>
              <a:latin typeface="Arial"/>
              <a:ea typeface="Arial"/>
              <a:cs typeface="Arial"/>
              <a:sym typeface="Arial"/>
            </a:endParaRPr>
          </a:p>
          <a:p>
            <a:pPr marL="44450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a:p>
            <a:pPr marL="44450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highlight>
                  <a:srgbClr val="FFFF00"/>
                </a:highlight>
                <a:latin typeface="Arial"/>
                <a:ea typeface="Arial"/>
                <a:cs typeface="Arial"/>
                <a:sym typeface="Arial"/>
              </a:rPr>
              <a:t>Example:-</a:t>
            </a:r>
            <a:endParaRPr sz="1800" b="1" i="0" u="none" strike="noStrike" cap="none">
              <a:solidFill>
                <a:schemeClr val="dk1"/>
              </a:solidFill>
              <a:highlight>
                <a:srgbClr val="FFFF00"/>
              </a:highlight>
              <a:latin typeface="Arial"/>
              <a:ea typeface="Arial"/>
              <a:cs typeface="Arial"/>
              <a:sym typeface="Arial"/>
            </a:endParaRPr>
          </a:p>
          <a:p>
            <a:pPr marL="901700" marR="0" lvl="0" indent="-36830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Lepist, K., Saunila, M., &amp; Ukko, J. (2020). </a:t>
            </a:r>
            <a:r>
              <a:rPr lang="en-US" sz="1600" b="0" i="1" u="none" strike="noStrike" cap="none">
                <a:solidFill>
                  <a:schemeClr val="dk1"/>
                </a:solidFill>
                <a:latin typeface="Arial"/>
                <a:ea typeface="Arial"/>
                <a:cs typeface="Arial"/>
                <a:sym typeface="Arial"/>
              </a:rPr>
              <a:t>The impact of certification on the elements of TQM exploring the influence of company size and industry</a:t>
            </a:r>
            <a:r>
              <a:rPr lang="en-US" sz="1600" b="0" i="0" u="none" strike="noStrike" cap="none">
                <a:solidFill>
                  <a:schemeClr val="dk1"/>
                </a:solidFill>
                <a:latin typeface="Arial"/>
                <a:ea typeface="Arial"/>
                <a:cs typeface="Arial"/>
                <a:sym typeface="Arial"/>
              </a:rPr>
              <a:t>. https://doi.org/10.1108/IJQRM-11-2020-0362</a:t>
            </a:r>
            <a:endParaRPr sz="1400" b="0" i="0" u="none" strike="noStrike" cap="none">
              <a:solidFill>
                <a:schemeClr val="dk1"/>
              </a:solidFill>
              <a:latin typeface="Arial"/>
              <a:ea typeface="Arial"/>
              <a:cs typeface="Arial"/>
              <a:sym typeface="Arial"/>
            </a:endParaRPr>
          </a:p>
          <a:p>
            <a:pPr marL="901700" marR="0" lvl="0" indent="-36830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Zhu, M., Bonk, C. J., &amp; Doo, M. Y. (2020). Self-directed learning in MOOCs: exploring the relationships among motivation, self-monitoring, and self-management. </a:t>
            </a:r>
            <a:r>
              <a:rPr lang="en-US" sz="1600" b="0" i="1" u="none" strike="noStrike" cap="none">
                <a:solidFill>
                  <a:schemeClr val="dk1"/>
                </a:solidFill>
                <a:latin typeface="Arial"/>
                <a:ea typeface="Arial"/>
                <a:cs typeface="Arial"/>
                <a:sym typeface="Arial"/>
              </a:rPr>
              <a:t>Educational Technology Research and Development</a:t>
            </a:r>
            <a:r>
              <a:rPr lang="en-US" sz="1600" b="0" i="0" u="none" strike="noStrike" cap="none">
                <a:solidFill>
                  <a:schemeClr val="dk1"/>
                </a:solidFill>
                <a:latin typeface="Arial"/>
                <a:ea typeface="Arial"/>
                <a:cs typeface="Arial"/>
                <a:sym typeface="Arial"/>
              </a:rPr>
              <a:t>, 0123456789. https://doi.org/10.1007/s11423-020-09747-8</a:t>
            </a:r>
            <a:endParaRPr sz="1400" b="0" i="0" u="none" strike="noStrike" cap="none">
              <a:solidFill>
                <a:schemeClr val="dk1"/>
              </a:solidFill>
              <a:latin typeface="Arial"/>
              <a:ea typeface="Arial"/>
              <a:cs typeface="Arial"/>
              <a:sym typeface="Arial"/>
            </a:endParaRPr>
          </a:p>
          <a:p>
            <a:pPr marL="355600" marR="0" lvl="0" indent="0" algn="just"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12"/>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184" name="Google Shape;184;p12"/>
          <p:cNvSpPr txBox="1"/>
          <p:nvPr/>
        </p:nvSpPr>
        <p:spPr>
          <a:xfrm>
            <a:off x="389628" y="169573"/>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000000"/>
              </a:buClr>
              <a:buSzPts val="3200"/>
              <a:buFont typeface="Arial"/>
              <a:buNone/>
            </a:pPr>
            <a:r>
              <a:rPr lang="en-US" sz="3200" b="1" i="0" u="none" strike="noStrike" cap="none">
                <a:solidFill>
                  <a:schemeClr val="dk1"/>
                </a:solidFill>
                <a:latin typeface="Libre Franklin"/>
                <a:ea typeface="Libre Franklin"/>
                <a:cs typeface="Libre Franklin"/>
                <a:sym typeface="Libre Franklin"/>
              </a:rPr>
              <a:t>APA STYLE COMMON “RULES”</a:t>
            </a:r>
            <a:endParaRPr sz="1050" b="0" i="0" u="none" strike="noStrike" cap="none">
              <a:solidFill>
                <a:srgbClr val="000000"/>
              </a:solidFill>
              <a:latin typeface="Arial"/>
              <a:ea typeface="Arial"/>
              <a:cs typeface="Arial"/>
              <a:sym typeface="Arial"/>
            </a:endParaRPr>
          </a:p>
        </p:txBody>
      </p:sp>
      <p:sp>
        <p:nvSpPr>
          <p:cNvPr id="185" name="Google Shape;185;p12"/>
          <p:cNvSpPr/>
          <p:nvPr/>
        </p:nvSpPr>
        <p:spPr>
          <a:xfrm>
            <a:off x="1464749" y="1785241"/>
            <a:ext cx="8765810" cy="393954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It is important to remember that:-</a:t>
            </a:r>
            <a:endParaRPr sz="1400" b="0" i="0" u="none" strike="noStrike" cap="none">
              <a:solidFill>
                <a:srgbClr val="000000"/>
              </a:solidFill>
              <a:latin typeface="Arial"/>
              <a:ea typeface="Arial"/>
              <a:cs typeface="Arial"/>
              <a:sym typeface="Arial"/>
            </a:endParaRPr>
          </a:p>
          <a:p>
            <a:pPr marL="444500" marR="0" lvl="0" indent="-444500" algn="just" rtl="0">
              <a:lnSpc>
                <a:spcPct val="100000"/>
              </a:lnSpc>
              <a:spcBef>
                <a:spcPts val="600"/>
              </a:spcBef>
              <a:spcAft>
                <a:spcPts val="0"/>
              </a:spcAft>
              <a:buClr>
                <a:schemeClr val="dk1"/>
              </a:buClr>
              <a:buSzPts val="2800"/>
              <a:buFont typeface="Calibri"/>
              <a:buAutoNum type="romanLcPeriod"/>
            </a:pPr>
            <a:r>
              <a:rPr lang="en-US" sz="2800" b="0" i="0" u="none" strike="noStrike" cap="none">
                <a:solidFill>
                  <a:schemeClr val="dk1"/>
                </a:solidFill>
                <a:latin typeface="Arial"/>
                <a:ea typeface="Arial"/>
                <a:cs typeface="Arial"/>
                <a:sym typeface="Arial"/>
              </a:rPr>
              <a:t>APA follows the Author, Year format either Adam (2012) or (Adam, 2012) </a:t>
            </a:r>
            <a:endParaRPr sz="1400" b="0" i="0" u="none" strike="noStrike" cap="none">
              <a:solidFill>
                <a:srgbClr val="000000"/>
              </a:solidFill>
              <a:latin typeface="Arial"/>
              <a:ea typeface="Arial"/>
              <a:cs typeface="Arial"/>
              <a:sym typeface="Arial"/>
            </a:endParaRPr>
          </a:p>
          <a:p>
            <a:pPr marL="444500" marR="0" lvl="0" indent="-444500" algn="just" rtl="0">
              <a:lnSpc>
                <a:spcPct val="100000"/>
              </a:lnSpc>
              <a:spcBef>
                <a:spcPts val="1200"/>
              </a:spcBef>
              <a:spcAft>
                <a:spcPts val="0"/>
              </a:spcAft>
              <a:buClr>
                <a:schemeClr val="dk1"/>
              </a:buClr>
              <a:buSzPts val="2800"/>
              <a:buFont typeface="Calibri"/>
              <a:buAutoNum type="romanLcPeriod"/>
            </a:pPr>
            <a:r>
              <a:rPr lang="en-US" sz="2800" b="0" i="0" u="none" strike="noStrike" cap="none">
                <a:solidFill>
                  <a:schemeClr val="dk1"/>
                </a:solidFill>
                <a:latin typeface="Arial"/>
                <a:ea typeface="Arial"/>
                <a:cs typeface="Arial"/>
                <a:sym typeface="Arial"/>
              </a:rPr>
              <a:t>Only “ Author’s last name or surname is used. For Malay name, full name/ first name can be used</a:t>
            </a:r>
            <a:endParaRPr sz="1400" b="0" i="0" u="none" strike="noStrike" cap="none">
              <a:solidFill>
                <a:srgbClr val="000000"/>
              </a:solidFill>
              <a:latin typeface="Arial"/>
              <a:ea typeface="Arial"/>
              <a:cs typeface="Arial"/>
              <a:sym typeface="Arial"/>
            </a:endParaRPr>
          </a:p>
          <a:p>
            <a:pPr marL="444500" marR="0" lvl="0" indent="-444500" algn="just" rtl="0">
              <a:lnSpc>
                <a:spcPct val="100000"/>
              </a:lnSpc>
              <a:spcBef>
                <a:spcPts val="1200"/>
              </a:spcBef>
              <a:spcAft>
                <a:spcPts val="0"/>
              </a:spcAft>
              <a:buClr>
                <a:schemeClr val="dk1"/>
              </a:buClr>
              <a:buSzPts val="2800"/>
              <a:buFont typeface="Calibri"/>
              <a:buAutoNum type="romanLcPeriod"/>
            </a:pPr>
            <a:r>
              <a:rPr lang="en-US" sz="2800" b="0" i="0" u="none" strike="noStrike" cap="none">
                <a:solidFill>
                  <a:schemeClr val="dk1"/>
                </a:solidFill>
                <a:latin typeface="Arial"/>
                <a:ea typeface="Arial"/>
                <a:cs typeface="Arial"/>
                <a:sym typeface="Arial"/>
              </a:rPr>
              <a:t>In the reference list, the cited sources are listed in alphabetical order (From A to Z)</a:t>
            </a:r>
            <a:endParaRPr sz="1400" b="0" i="0" u="none" strike="noStrike" cap="none">
              <a:solidFill>
                <a:srgbClr val="000000"/>
              </a:solidFill>
              <a:latin typeface="Arial"/>
              <a:ea typeface="Arial"/>
              <a:cs typeface="Arial"/>
              <a:sym typeface="Arial"/>
            </a:endParaRPr>
          </a:p>
          <a:p>
            <a:pPr marL="355600" marR="0" lvl="0" indent="0" algn="just" rtl="0">
              <a:lnSpc>
                <a:spcPct val="100000"/>
              </a:lnSpc>
              <a:spcBef>
                <a:spcPts val="60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13"/>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191" name="Google Shape;191;p13"/>
          <p:cNvSpPr txBox="1"/>
          <p:nvPr/>
        </p:nvSpPr>
        <p:spPr>
          <a:xfrm>
            <a:off x="389628" y="169573"/>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chemeClr val="dk1"/>
                </a:solidFill>
                <a:latin typeface="Libre Franklin"/>
                <a:ea typeface="Libre Franklin"/>
                <a:cs typeface="Libre Franklin"/>
                <a:sym typeface="Libre Franklin"/>
              </a:rPr>
              <a:t>APA STYLE COMMON “RULES”</a:t>
            </a:r>
            <a:endParaRPr sz="1400" b="0" i="0" u="none" strike="noStrike" cap="none">
              <a:solidFill>
                <a:srgbClr val="000000"/>
              </a:solidFill>
              <a:latin typeface="Arial"/>
              <a:ea typeface="Arial"/>
              <a:cs typeface="Arial"/>
              <a:sym typeface="Arial"/>
            </a:endParaRPr>
          </a:p>
        </p:txBody>
      </p:sp>
      <p:pic>
        <p:nvPicPr>
          <p:cNvPr id="192" name="Google Shape;192;p13"/>
          <p:cNvPicPr preferRelativeResize="0"/>
          <p:nvPr/>
        </p:nvPicPr>
        <p:blipFill rotWithShape="1">
          <a:blip r:embed="rId4">
            <a:alphaModFix/>
          </a:blip>
          <a:srcRect l="324" t="17619" r="-323" b="-1664"/>
          <a:stretch/>
        </p:blipFill>
        <p:spPr>
          <a:xfrm>
            <a:off x="1735309" y="1580645"/>
            <a:ext cx="8215850" cy="44831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4"/>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198" name="Google Shape;198;p14"/>
          <p:cNvSpPr txBox="1"/>
          <p:nvPr/>
        </p:nvSpPr>
        <p:spPr>
          <a:xfrm>
            <a:off x="389628" y="169573"/>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chemeClr val="dk1"/>
                </a:solidFill>
                <a:latin typeface="Libre Franklin"/>
                <a:ea typeface="Libre Franklin"/>
                <a:cs typeface="Libre Franklin"/>
                <a:sym typeface="Libre Franklin"/>
              </a:rPr>
              <a:t>REFERENCE LIST APA STYLE</a:t>
            </a:r>
            <a:endParaRPr sz="1400" b="0" i="0" u="none" strike="noStrike" cap="none">
              <a:solidFill>
                <a:srgbClr val="000000"/>
              </a:solidFill>
              <a:latin typeface="Arial"/>
              <a:ea typeface="Arial"/>
              <a:cs typeface="Arial"/>
              <a:sym typeface="Arial"/>
            </a:endParaRPr>
          </a:p>
        </p:txBody>
      </p:sp>
      <p:sp>
        <p:nvSpPr>
          <p:cNvPr id="199" name="Google Shape;199;p14"/>
          <p:cNvSpPr/>
          <p:nvPr/>
        </p:nvSpPr>
        <p:spPr>
          <a:xfrm>
            <a:off x="1185349" y="1531241"/>
            <a:ext cx="9927151" cy="646331"/>
          </a:xfrm>
          <a:prstGeom prst="rect">
            <a:avLst/>
          </a:prstGeom>
          <a:noFill/>
          <a:ln>
            <a:noFill/>
          </a:ln>
        </p:spPr>
        <p:txBody>
          <a:bodyPr spcFirstLastPara="1" wrap="square" lIns="91425" tIns="45700" rIns="91425" bIns="45700" anchor="t" anchorCtr="0">
            <a:spAutoFit/>
          </a:bodyPr>
          <a:lstStyle/>
          <a:p>
            <a:pPr marL="355600" marR="0" lvl="0" indent="-355600" algn="just"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Book</a:t>
            </a:r>
            <a:endParaRPr sz="1400" b="0" i="0" u="none" strike="noStrike" cap="none">
              <a:solidFill>
                <a:srgbClr val="000000"/>
              </a:solidFill>
              <a:latin typeface="Arial"/>
              <a:ea typeface="Arial"/>
              <a:cs typeface="Arial"/>
              <a:sym typeface="Arial"/>
            </a:endParaRPr>
          </a:p>
          <a:p>
            <a:pPr marL="1098550" marR="0" lvl="1" indent="-171450" algn="just"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Arial"/>
              <a:ea typeface="Arial"/>
              <a:cs typeface="Arial"/>
              <a:sym typeface="Arial"/>
            </a:endParaRPr>
          </a:p>
        </p:txBody>
      </p:sp>
      <p:graphicFrame>
        <p:nvGraphicFramePr>
          <p:cNvPr id="200" name="Google Shape;200;p14"/>
          <p:cNvGraphicFramePr/>
          <p:nvPr/>
        </p:nvGraphicFramePr>
        <p:xfrm>
          <a:off x="1570141" y="2045038"/>
          <a:ext cx="3000000" cy="3000000"/>
        </p:xfrm>
        <a:graphic>
          <a:graphicData uri="http://schemas.openxmlformats.org/drawingml/2006/table">
            <a:tbl>
              <a:tblPr>
                <a:noFill/>
                <a:tableStyleId>{26410DB4-F69C-46DD-A68D-79363A86CDC3}</a:tableStyleId>
              </a:tblPr>
              <a:tblGrid>
                <a:gridCol w="1198450">
                  <a:extLst>
                    <a:ext uri="{9D8B030D-6E8A-4147-A177-3AD203B41FA5}">
                      <a16:colId xmlns:a16="http://schemas.microsoft.com/office/drawing/2014/main" val="20000"/>
                    </a:ext>
                  </a:extLst>
                </a:gridCol>
                <a:gridCol w="723900">
                  <a:extLst>
                    <a:ext uri="{9D8B030D-6E8A-4147-A177-3AD203B41FA5}">
                      <a16:colId xmlns:a16="http://schemas.microsoft.com/office/drawing/2014/main" val="20001"/>
                    </a:ext>
                  </a:extLst>
                </a:gridCol>
                <a:gridCol w="2603500">
                  <a:extLst>
                    <a:ext uri="{9D8B030D-6E8A-4147-A177-3AD203B41FA5}">
                      <a16:colId xmlns:a16="http://schemas.microsoft.com/office/drawing/2014/main" val="20002"/>
                    </a:ext>
                  </a:extLst>
                </a:gridCol>
                <a:gridCol w="2535925">
                  <a:extLst>
                    <a:ext uri="{9D8B030D-6E8A-4147-A177-3AD203B41FA5}">
                      <a16:colId xmlns:a16="http://schemas.microsoft.com/office/drawing/2014/main" val="20003"/>
                    </a:ext>
                  </a:extLst>
                </a:gridCol>
                <a:gridCol w="1765450">
                  <a:extLst>
                    <a:ext uri="{9D8B030D-6E8A-4147-A177-3AD203B41FA5}">
                      <a16:colId xmlns:a16="http://schemas.microsoft.com/office/drawing/2014/main" val="20004"/>
                    </a:ext>
                  </a:extLst>
                </a:gridCol>
              </a:tblGrid>
              <a:tr h="3267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Author</a:t>
                      </a:r>
                      <a:endParaRPr sz="1400" u="none" strike="noStrike" cap="none">
                        <a:latin typeface="Arial"/>
                        <a:ea typeface="Arial"/>
                        <a:cs typeface="Arial"/>
                        <a:sym typeface="Arial"/>
                      </a:endParaRPr>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Date</a:t>
                      </a:r>
                      <a:endParaRPr sz="1400" u="none" strike="noStrike" cap="none">
                        <a:latin typeface="Arial"/>
                        <a:ea typeface="Arial"/>
                        <a:cs typeface="Arial"/>
                        <a:sym typeface="Arial"/>
                      </a:endParaRPr>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Title</a:t>
                      </a:r>
                      <a:endParaRPr sz="1400" u="none" strike="noStrike" cap="none">
                        <a:latin typeface="Arial"/>
                        <a:ea typeface="Arial"/>
                        <a:cs typeface="Arial"/>
                        <a:sym typeface="Arial"/>
                      </a:endParaRPr>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(SOURCE) Publisher Name</a:t>
                      </a:r>
                      <a:endParaRPr sz="1400" u="none" strike="noStrike" cap="none">
                        <a:latin typeface="Arial"/>
                        <a:ea typeface="Arial"/>
                        <a:cs typeface="Arial"/>
                        <a:sym typeface="Arial"/>
                      </a:endParaRPr>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(SOURCE) URL</a:t>
                      </a:r>
                      <a:endParaRPr sz="1400" u="none" strike="noStrike" cap="none">
                        <a:latin typeface="Arial"/>
                        <a:ea typeface="Arial"/>
                        <a:cs typeface="Arial"/>
                        <a:sym typeface="Arial"/>
                      </a:endParaRPr>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883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Author, A. A. </a:t>
                      </a:r>
                      <a:endParaRPr sz="1400" u="none" strike="noStrike" cap="none"/>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(2020).</a:t>
                      </a:r>
                      <a:br>
                        <a:rPr lang="en-US" sz="1400" u="none" strike="noStrike" cap="none">
                          <a:latin typeface="Arial"/>
                          <a:ea typeface="Arial"/>
                          <a:cs typeface="Arial"/>
                          <a:sym typeface="Arial"/>
                        </a:rPr>
                      </a:br>
                      <a:r>
                        <a:rPr lang="en-US" sz="1400" u="none" strike="noStrike" cap="none">
                          <a:latin typeface="Arial"/>
                          <a:ea typeface="Arial"/>
                          <a:cs typeface="Arial"/>
                          <a:sym typeface="Arial"/>
                        </a:rPr>
                        <a:t> </a:t>
                      </a:r>
                      <a:endParaRPr sz="1400" u="none" strike="noStrike" cap="none"/>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i="1" u="none" strike="noStrike" cap="none">
                          <a:latin typeface="Arial"/>
                          <a:ea typeface="Arial"/>
                          <a:cs typeface="Arial"/>
                          <a:sym typeface="Arial"/>
                        </a:rPr>
                        <a:t>Title of book.</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i="1" u="none" strike="noStrike" cap="none">
                          <a:latin typeface="Arial"/>
                          <a:ea typeface="Arial"/>
                          <a:cs typeface="Arial"/>
                          <a:sym typeface="Arial"/>
                        </a:rPr>
                        <a:t>Title of book </a:t>
                      </a:r>
                      <a:r>
                        <a:rPr lang="en-US" sz="1400" u="none" strike="noStrike" cap="none">
                          <a:latin typeface="Arial"/>
                          <a:ea typeface="Arial"/>
                          <a:cs typeface="Arial"/>
                          <a:sym typeface="Arial"/>
                        </a:rPr>
                        <a:t>(3rd ed)</a:t>
                      </a:r>
                      <a:r>
                        <a:rPr lang="en-US" sz="1400" i="1" u="none" strike="noStrike" cap="none">
                          <a:latin typeface="Arial"/>
                          <a:ea typeface="Arial"/>
                          <a:cs typeface="Arial"/>
                          <a:sym typeface="Arial"/>
                        </a:rPr>
                        <a:t>. </a:t>
                      </a:r>
                      <a:endParaRPr sz="14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i="1" u="none" strike="noStrike" cap="none">
                          <a:latin typeface="Arial"/>
                          <a:ea typeface="Arial"/>
                          <a:cs typeface="Arial"/>
                          <a:sym typeface="Arial"/>
                        </a:rPr>
                        <a:t>Title of book </a:t>
                      </a:r>
                      <a:r>
                        <a:rPr lang="en-US" sz="1400" u="none" strike="noStrike" cap="none">
                          <a:latin typeface="Arial"/>
                          <a:ea typeface="Arial"/>
                          <a:cs typeface="Arial"/>
                          <a:sym typeface="Arial"/>
                        </a:rPr>
                        <a:t>[Audiobook].</a:t>
                      </a:r>
                      <a:endParaRPr sz="1400" u="none" strike="noStrike" cap="none"/>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Publisher name.</a:t>
                      </a:r>
                      <a:endParaRPr sz="1400" u="none" strike="noStrike" cap="none"/>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https://doi.org/xxx</a:t>
                      </a:r>
                      <a:br>
                        <a:rPr lang="en-US" sz="1400" u="none" strike="noStrike" cap="none">
                          <a:latin typeface="Arial"/>
                          <a:ea typeface="Arial"/>
                          <a:cs typeface="Arial"/>
                          <a:sym typeface="Arial"/>
                        </a:rPr>
                      </a:br>
                      <a:r>
                        <a:rPr lang="en-US" sz="1400" u="none" strike="noStrike" cap="none">
                          <a:latin typeface="Arial"/>
                          <a:ea typeface="Arial"/>
                          <a:cs typeface="Arial"/>
                          <a:sym typeface="Arial"/>
                        </a:rPr>
                        <a:t>https://xxx.xxxx</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 </a:t>
                      </a:r>
                      <a:endParaRPr sz="1400" u="none" strike="noStrike" cap="none"/>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201" name="Google Shape;201;p14"/>
          <p:cNvSpPr/>
          <p:nvPr/>
        </p:nvSpPr>
        <p:spPr>
          <a:xfrm>
            <a:off x="1570141" y="3255402"/>
            <a:ext cx="8827230" cy="255454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rgbClr val="4B0082"/>
                </a:solidFill>
                <a:latin typeface="Arial"/>
                <a:ea typeface="Arial"/>
                <a:cs typeface="Arial"/>
                <a:sym typeface="Arial"/>
              </a:rPr>
              <a:t>Examples:</a:t>
            </a:r>
            <a:endParaRPr sz="1600" b="0" i="0" u="none" strike="noStrike" cap="none">
              <a:solidFill>
                <a:srgbClr val="333333"/>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rgbClr val="333333"/>
                </a:solidFill>
                <a:latin typeface="Arial"/>
                <a:ea typeface="Arial"/>
                <a:cs typeface="Arial"/>
                <a:sym typeface="Arial"/>
              </a:rPr>
              <a:t>References:</a:t>
            </a:r>
            <a:endParaRPr sz="1600" b="0" i="0" u="none" strike="noStrike" cap="none">
              <a:solidFill>
                <a:srgbClr val="333333"/>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rgbClr val="333333"/>
                </a:solidFill>
                <a:latin typeface="Arial"/>
                <a:ea typeface="Arial"/>
                <a:cs typeface="Arial"/>
                <a:sym typeface="Arial"/>
              </a:rPr>
              <a:t>Stegenga, J. (2018).</a:t>
            </a:r>
            <a:r>
              <a:rPr lang="en-US" sz="1600" b="0" i="1" u="none" strike="noStrike" cap="none">
                <a:solidFill>
                  <a:srgbClr val="333333"/>
                </a:solidFill>
                <a:latin typeface="Arial"/>
                <a:ea typeface="Arial"/>
                <a:cs typeface="Arial"/>
                <a:sym typeface="Arial"/>
              </a:rPr>
              <a:t> Care &amp; cure: An introduction to philosophy of medicine.</a:t>
            </a:r>
            <a:r>
              <a:rPr lang="en-US" sz="1600" b="0" i="0" u="none" strike="noStrike" cap="none">
                <a:solidFill>
                  <a:srgbClr val="333333"/>
                </a:solidFill>
                <a:latin typeface="Arial"/>
                <a:ea typeface="Arial"/>
                <a:cs typeface="Arial"/>
                <a:sym typeface="Arial"/>
              </a:rPr>
              <a:t> The University of Chicago Press. </a:t>
            </a:r>
            <a:r>
              <a:rPr lang="en-US" sz="1600" b="0" i="0" u="sng" strike="noStrike" cap="none">
                <a:solidFill>
                  <a:srgbClr val="592A8A"/>
                </a:solidFill>
                <a:latin typeface="Arial"/>
                <a:ea typeface="Arial"/>
                <a:cs typeface="Arial"/>
                <a:sym typeface="Arial"/>
                <a:hlinkClick r:id="rId4">
                  <a:extLst>
                    <a:ext uri="{A12FA001-AC4F-418D-AE19-62706E023703}">
                      <ahyp:hlinkClr xmlns:ahyp="http://schemas.microsoft.com/office/drawing/2018/hyperlinkcolor" val="tx"/>
                    </a:ext>
                  </a:extLst>
                </a:hlinkClick>
              </a:rPr>
              <a:t>https://doi.org/10.7208/chicago/9780226595177.001.0001</a:t>
            </a:r>
            <a:endParaRPr sz="1600" b="0" i="0" u="none" strike="noStrike" cap="none">
              <a:solidFill>
                <a:srgbClr val="592A8A"/>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rgbClr val="333333"/>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rgbClr val="333333"/>
                </a:solidFill>
                <a:latin typeface="Arial"/>
                <a:ea typeface="Arial"/>
                <a:cs typeface="Arial"/>
                <a:sym typeface="Arial"/>
              </a:rPr>
              <a:t>In-text Citation (Paraphrase):</a:t>
            </a:r>
            <a:endParaRPr sz="1600" b="0" i="0" u="none" strike="noStrike" cap="none">
              <a:solidFill>
                <a:srgbClr val="333333"/>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rgbClr val="333333"/>
                </a:solidFill>
                <a:latin typeface="Arial"/>
                <a:ea typeface="Arial"/>
                <a:cs typeface="Arial"/>
                <a:sym typeface="Arial"/>
              </a:rPr>
              <a:t>(Stegenga, 2018)</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rgbClr val="333333"/>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rgbClr val="333333"/>
                </a:solidFill>
                <a:latin typeface="Arial"/>
                <a:ea typeface="Arial"/>
                <a:cs typeface="Arial"/>
                <a:sym typeface="Arial"/>
              </a:rPr>
              <a:t>In-text Citation (Direct Quote):</a:t>
            </a:r>
            <a:endParaRPr sz="1600" b="0" i="0" u="none" strike="noStrike" cap="none">
              <a:solidFill>
                <a:srgbClr val="333333"/>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rgbClr val="333333"/>
                </a:solidFill>
                <a:latin typeface="Arial"/>
                <a:ea typeface="Arial"/>
                <a:cs typeface="Arial"/>
                <a:sym typeface="Arial"/>
              </a:rPr>
              <a:t>(Stegenga, 2018, p. 52)</a:t>
            </a:r>
            <a:endParaRPr sz="1600" b="0" i="0" u="none" strike="noStrike" cap="none">
              <a:solidFill>
                <a:srgbClr val="333333"/>
              </a:solidFill>
              <a:latin typeface="Arial"/>
              <a:ea typeface="Arial"/>
              <a:cs typeface="Arial"/>
              <a:sym typeface="Arial"/>
            </a:endParaRPr>
          </a:p>
        </p:txBody>
      </p:sp>
      <p:sp>
        <p:nvSpPr>
          <p:cNvPr id="202" name="Google Shape;202;p14"/>
          <p:cNvSpPr/>
          <p:nvPr/>
        </p:nvSpPr>
        <p:spPr>
          <a:xfrm>
            <a:off x="6684663" y="6258234"/>
            <a:ext cx="345960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https://libguides.ecu.edu/c.php?g=982594&amp;p=7105378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p15"/>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208" name="Google Shape;208;p15"/>
          <p:cNvSpPr txBox="1"/>
          <p:nvPr/>
        </p:nvSpPr>
        <p:spPr>
          <a:xfrm>
            <a:off x="389628" y="169573"/>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chemeClr val="dk1"/>
                </a:solidFill>
                <a:latin typeface="Libre Franklin"/>
                <a:ea typeface="Libre Franklin"/>
                <a:cs typeface="Libre Franklin"/>
                <a:sym typeface="Libre Franklin"/>
              </a:rPr>
              <a:t>REFERENCE LIST APA STYLE</a:t>
            </a:r>
            <a:endParaRPr sz="1400" b="0" i="0" u="none" strike="noStrike" cap="none">
              <a:solidFill>
                <a:srgbClr val="000000"/>
              </a:solidFill>
              <a:latin typeface="Arial"/>
              <a:ea typeface="Arial"/>
              <a:cs typeface="Arial"/>
              <a:sym typeface="Arial"/>
            </a:endParaRPr>
          </a:p>
        </p:txBody>
      </p:sp>
      <p:sp>
        <p:nvSpPr>
          <p:cNvPr id="209" name="Google Shape;209;p15"/>
          <p:cNvSpPr/>
          <p:nvPr/>
        </p:nvSpPr>
        <p:spPr>
          <a:xfrm>
            <a:off x="1185349" y="1531241"/>
            <a:ext cx="9927151" cy="369332"/>
          </a:xfrm>
          <a:prstGeom prst="rect">
            <a:avLst/>
          </a:prstGeom>
          <a:noFill/>
          <a:ln>
            <a:noFill/>
          </a:ln>
        </p:spPr>
        <p:txBody>
          <a:bodyPr spcFirstLastPara="1" wrap="square" lIns="91425" tIns="45700" rIns="91425" bIns="45700" anchor="t" anchorCtr="0">
            <a:spAutoFit/>
          </a:bodyPr>
          <a:lstStyle/>
          <a:p>
            <a:pPr marL="355600" marR="0" lvl="0" indent="-355600" algn="just"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Journal Article-One Author &amp; DOI (Electronic or Print)</a:t>
            </a:r>
            <a:endParaRPr sz="1400" b="0" i="0" u="none" strike="noStrike" cap="none">
              <a:solidFill>
                <a:srgbClr val="000000"/>
              </a:solidFill>
              <a:latin typeface="Arial"/>
              <a:ea typeface="Arial"/>
              <a:cs typeface="Arial"/>
              <a:sym typeface="Arial"/>
            </a:endParaRPr>
          </a:p>
        </p:txBody>
      </p:sp>
      <p:graphicFrame>
        <p:nvGraphicFramePr>
          <p:cNvPr id="210" name="Google Shape;210;p15"/>
          <p:cNvGraphicFramePr/>
          <p:nvPr/>
        </p:nvGraphicFramePr>
        <p:xfrm>
          <a:off x="1570141" y="2045038"/>
          <a:ext cx="3000000" cy="3000000"/>
        </p:xfrm>
        <a:graphic>
          <a:graphicData uri="http://schemas.openxmlformats.org/drawingml/2006/table">
            <a:tbl>
              <a:tblPr>
                <a:noFill/>
                <a:tableStyleId>{26410DB4-F69C-46DD-A68D-79363A86CDC3}</a:tableStyleId>
              </a:tblPr>
              <a:tblGrid>
                <a:gridCol w="1198450">
                  <a:extLst>
                    <a:ext uri="{9D8B030D-6E8A-4147-A177-3AD203B41FA5}">
                      <a16:colId xmlns:a16="http://schemas.microsoft.com/office/drawing/2014/main" val="20000"/>
                    </a:ext>
                  </a:extLst>
                </a:gridCol>
                <a:gridCol w="20955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3005825">
                  <a:extLst>
                    <a:ext uri="{9D8B030D-6E8A-4147-A177-3AD203B41FA5}">
                      <a16:colId xmlns:a16="http://schemas.microsoft.com/office/drawing/2014/main" val="20003"/>
                    </a:ext>
                  </a:extLst>
                </a:gridCol>
                <a:gridCol w="1765450">
                  <a:extLst>
                    <a:ext uri="{9D8B030D-6E8A-4147-A177-3AD203B41FA5}">
                      <a16:colId xmlns:a16="http://schemas.microsoft.com/office/drawing/2014/main" val="20004"/>
                    </a:ext>
                  </a:extLst>
                </a:gridCol>
              </a:tblGrid>
              <a:tr h="2537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Author</a:t>
                      </a:r>
                      <a:endParaRPr sz="1400" u="none" strike="noStrike" cap="none">
                        <a:latin typeface="Arial"/>
                        <a:ea typeface="Arial"/>
                        <a:cs typeface="Arial"/>
                        <a:sym typeface="Arial"/>
                      </a:endParaRPr>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Date</a:t>
                      </a:r>
                      <a:endParaRPr sz="1400" u="none" strike="noStrike" cap="none">
                        <a:latin typeface="Arial"/>
                        <a:ea typeface="Arial"/>
                        <a:cs typeface="Arial"/>
                        <a:sym typeface="Arial"/>
                      </a:endParaRPr>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Title</a:t>
                      </a:r>
                      <a:endParaRPr sz="1400" u="none" strike="noStrike" cap="none">
                        <a:latin typeface="Arial"/>
                        <a:ea typeface="Arial"/>
                        <a:cs typeface="Arial"/>
                        <a:sym typeface="Arial"/>
                      </a:endParaRPr>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(SOURCE) Periodical Information</a:t>
                      </a:r>
                      <a:endParaRPr sz="1400" u="none" strike="noStrike" cap="none">
                        <a:latin typeface="Arial"/>
                        <a:ea typeface="Arial"/>
                        <a:cs typeface="Arial"/>
                        <a:sym typeface="Arial"/>
                      </a:endParaRPr>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(SOURCE) URL</a:t>
                      </a:r>
                      <a:endParaRPr sz="1400" u="none" strike="noStrike" cap="none">
                        <a:latin typeface="Arial"/>
                        <a:ea typeface="Arial"/>
                        <a:cs typeface="Arial"/>
                        <a:sym typeface="Arial"/>
                      </a:endParaRPr>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8254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Author, A. A.</a:t>
                      </a:r>
                      <a:endParaRPr sz="1400" u="none" strike="noStrike" cap="none"/>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(2020).</a:t>
                      </a:r>
                      <a:br>
                        <a:rPr lang="en-US" sz="1400" u="none" strike="noStrike" cap="none">
                          <a:latin typeface="Arial"/>
                          <a:ea typeface="Arial"/>
                          <a:cs typeface="Arial"/>
                          <a:sym typeface="Arial"/>
                        </a:rPr>
                      </a:br>
                      <a:r>
                        <a:rPr lang="en-US" sz="1400" u="none" strike="noStrike" cap="none">
                          <a:latin typeface="Arial"/>
                          <a:ea typeface="Arial"/>
                          <a:cs typeface="Arial"/>
                          <a:sym typeface="Arial"/>
                        </a:rPr>
                        <a:t>(2020, August).</a:t>
                      </a:r>
                      <a:br>
                        <a:rPr lang="en-US" sz="1400" u="none" strike="noStrike" cap="none">
                          <a:latin typeface="Arial"/>
                          <a:ea typeface="Arial"/>
                          <a:cs typeface="Arial"/>
                          <a:sym typeface="Arial"/>
                        </a:rPr>
                      </a:br>
                      <a:r>
                        <a:rPr lang="en-US" sz="1400" u="none" strike="noStrike" cap="none">
                          <a:latin typeface="Arial"/>
                          <a:ea typeface="Arial"/>
                          <a:cs typeface="Arial"/>
                          <a:sym typeface="Arial"/>
                        </a:rPr>
                        <a:t>(2020, September 28).</a:t>
                      </a:r>
                      <a:endParaRPr sz="1400" u="none" strike="noStrike" cap="none"/>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Title of article.</a:t>
                      </a:r>
                      <a:endParaRPr sz="1400" u="none" strike="noStrike" cap="none"/>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i="1" u="none" strike="noStrike" cap="none">
                          <a:latin typeface="Arial"/>
                          <a:ea typeface="Arial"/>
                          <a:cs typeface="Arial"/>
                          <a:sym typeface="Arial"/>
                        </a:rPr>
                        <a:t>Title of Periodical, 23</a:t>
                      </a:r>
                      <a:r>
                        <a:rPr lang="en-US" sz="1400" u="none" strike="noStrike" cap="none">
                          <a:latin typeface="Arial"/>
                          <a:ea typeface="Arial"/>
                          <a:cs typeface="Arial"/>
                          <a:sym typeface="Arial"/>
                        </a:rPr>
                        <a:t>(5), 35-39.</a:t>
                      </a: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i="1" u="none" strike="noStrike" cap="none">
                          <a:latin typeface="Arial"/>
                          <a:ea typeface="Arial"/>
                          <a:cs typeface="Arial"/>
                          <a:sym typeface="Arial"/>
                        </a:rPr>
                        <a:t>Title of Periodical, 44</a:t>
                      </a:r>
                      <a:r>
                        <a:rPr lang="en-US" sz="1400" u="none" strike="noStrike" cap="none">
                          <a:latin typeface="Arial"/>
                          <a:ea typeface="Arial"/>
                          <a:cs typeface="Arial"/>
                          <a:sym typeface="Arial"/>
                        </a:rPr>
                        <a:t>(3), e34876.</a:t>
                      </a:r>
                      <a:endParaRPr sz="1400" u="none" strike="noStrike" cap="none"/>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https://doi.org/xxxx</a:t>
                      </a:r>
                      <a:endParaRPr sz="1400" u="none" strike="noStrike" cap="none"/>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211" name="Google Shape;211;p15"/>
          <p:cNvSpPr/>
          <p:nvPr/>
        </p:nvSpPr>
        <p:spPr>
          <a:xfrm>
            <a:off x="1464749" y="3079501"/>
            <a:ext cx="8827230" cy="304698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rgbClr val="4B0082"/>
                </a:solidFill>
                <a:latin typeface="Arial"/>
                <a:ea typeface="Arial"/>
                <a:cs typeface="Arial"/>
                <a:sym typeface="Arial"/>
              </a:rPr>
              <a:t>Examples: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rgbClr val="333333"/>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References:</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Milligan, C. K. (2006). Yoga for stress management program as a complementary alternative counseling resource in a university counseling center.</a:t>
            </a:r>
            <a:r>
              <a:rPr lang="en-US" sz="1600" b="0" i="1" u="none" strike="noStrike" cap="none">
                <a:solidFill>
                  <a:schemeClr val="dk1"/>
                </a:solidFill>
                <a:latin typeface="Arial"/>
                <a:ea typeface="Arial"/>
                <a:cs typeface="Arial"/>
                <a:sym typeface="Arial"/>
              </a:rPr>
              <a:t> Journal of College Counseling</a:t>
            </a:r>
            <a:r>
              <a:rPr lang="en-US" sz="1600" b="0" i="0" u="none" strike="noStrike" cap="none">
                <a:solidFill>
                  <a:schemeClr val="dk1"/>
                </a:solidFill>
                <a:latin typeface="Arial"/>
                <a:ea typeface="Arial"/>
                <a:cs typeface="Arial"/>
                <a:sym typeface="Arial"/>
              </a:rPr>
              <a:t>, </a:t>
            </a:r>
            <a:r>
              <a:rPr lang="en-US" sz="1600" b="0" i="1" u="none" strike="noStrike" cap="none">
                <a:solidFill>
                  <a:schemeClr val="dk1"/>
                </a:solidFill>
                <a:latin typeface="Arial"/>
                <a:ea typeface="Arial"/>
                <a:cs typeface="Arial"/>
                <a:sym typeface="Arial"/>
              </a:rPr>
              <a:t>9</a:t>
            </a:r>
            <a:r>
              <a:rPr lang="en-US" sz="1600" b="0" i="0" u="none" strike="noStrike" cap="none">
                <a:solidFill>
                  <a:schemeClr val="dk1"/>
                </a:solidFill>
                <a:latin typeface="Arial"/>
                <a:ea typeface="Arial"/>
                <a:cs typeface="Arial"/>
                <a:sym typeface="Arial"/>
              </a:rPr>
              <a:t>(2), 181-187. </a:t>
            </a:r>
            <a:r>
              <a:rPr lang="en-US" sz="16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https://doi.org/10.1002/j.2161-1882.2006.tb00105.x</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In-text Citation (Paraphrase):</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(Milligan, 2006)</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In-text Citation (Direct Quote):</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(Milligan, 2006, p. 185)</a:t>
            </a:r>
            <a:endParaRPr sz="1400" b="0" i="0" u="none" strike="noStrike" cap="none">
              <a:solidFill>
                <a:srgbClr val="000000"/>
              </a:solidFill>
              <a:latin typeface="Arial"/>
              <a:ea typeface="Arial"/>
              <a:cs typeface="Arial"/>
              <a:sym typeface="Arial"/>
            </a:endParaRPr>
          </a:p>
        </p:txBody>
      </p:sp>
      <p:sp>
        <p:nvSpPr>
          <p:cNvPr id="212" name="Google Shape;212;p15"/>
          <p:cNvSpPr/>
          <p:nvPr/>
        </p:nvSpPr>
        <p:spPr>
          <a:xfrm>
            <a:off x="6684663" y="6258234"/>
            <a:ext cx="345960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https://libguides.ecu.edu/c.php?g=982594&amp;p=7105378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16"/>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218" name="Google Shape;218;p16"/>
          <p:cNvSpPr txBox="1"/>
          <p:nvPr/>
        </p:nvSpPr>
        <p:spPr>
          <a:xfrm>
            <a:off x="389628" y="169573"/>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chemeClr val="dk1"/>
                </a:solidFill>
                <a:latin typeface="Libre Franklin"/>
                <a:ea typeface="Libre Franklin"/>
                <a:cs typeface="Libre Franklin"/>
                <a:sym typeface="Libre Franklin"/>
              </a:rPr>
              <a:t>REFERENCE LIST APA STYLE</a:t>
            </a:r>
            <a:endParaRPr sz="1400" b="0" i="0" u="none" strike="noStrike" cap="none">
              <a:solidFill>
                <a:srgbClr val="000000"/>
              </a:solidFill>
              <a:latin typeface="Arial"/>
              <a:ea typeface="Arial"/>
              <a:cs typeface="Arial"/>
              <a:sym typeface="Arial"/>
            </a:endParaRPr>
          </a:p>
        </p:txBody>
      </p:sp>
      <p:sp>
        <p:nvSpPr>
          <p:cNvPr id="219" name="Google Shape;219;p16"/>
          <p:cNvSpPr/>
          <p:nvPr/>
        </p:nvSpPr>
        <p:spPr>
          <a:xfrm>
            <a:off x="1185349" y="1531241"/>
            <a:ext cx="9927151" cy="369332"/>
          </a:xfrm>
          <a:prstGeom prst="rect">
            <a:avLst/>
          </a:prstGeom>
          <a:noFill/>
          <a:ln>
            <a:noFill/>
          </a:ln>
        </p:spPr>
        <p:txBody>
          <a:bodyPr spcFirstLastPara="1" wrap="square" lIns="91425" tIns="45700" rIns="91425" bIns="45700" anchor="t" anchorCtr="0">
            <a:spAutoFit/>
          </a:bodyPr>
          <a:lstStyle/>
          <a:p>
            <a:pPr marL="355600" marR="0" lvl="0" indent="-355600" algn="just" rtl="0">
              <a:lnSpc>
                <a:spcPct val="100000"/>
              </a:lnSpc>
              <a:spcBef>
                <a:spcPts val="0"/>
              </a:spcBef>
              <a:spcAft>
                <a:spcPts val="0"/>
              </a:spcAft>
              <a:buClr>
                <a:schemeClr val="dk1"/>
              </a:buClr>
              <a:buSzPts val="1800"/>
              <a:buFont typeface="Arial"/>
              <a:buChar char="•"/>
            </a:pPr>
            <a:r>
              <a:rPr lang="en-US" sz="1800" b="1" i="0" u="none" strike="noStrike" cap="none">
                <a:solidFill>
                  <a:schemeClr val="dk1"/>
                </a:solidFill>
                <a:latin typeface="Arial"/>
                <a:ea typeface="Arial"/>
                <a:cs typeface="Arial"/>
                <a:sym typeface="Arial"/>
              </a:rPr>
              <a:t>Citing Webpages</a:t>
            </a:r>
            <a:endParaRPr sz="1400" b="0" i="0" u="none" strike="noStrike" cap="none">
              <a:solidFill>
                <a:srgbClr val="000000"/>
              </a:solidFill>
              <a:latin typeface="Arial"/>
              <a:ea typeface="Arial"/>
              <a:cs typeface="Arial"/>
              <a:sym typeface="Arial"/>
            </a:endParaRPr>
          </a:p>
        </p:txBody>
      </p:sp>
      <p:graphicFrame>
        <p:nvGraphicFramePr>
          <p:cNvPr id="220" name="Google Shape;220;p16"/>
          <p:cNvGraphicFramePr/>
          <p:nvPr/>
        </p:nvGraphicFramePr>
        <p:xfrm>
          <a:off x="1570141" y="2045038"/>
          <a:ext cx="3000000" cy="3000000"/>
        </p:xfrm>
        <a:graphic>
          <a:graphicData uri="http://schemas.openxmlformats.org/drawingml/2006/table">
            <a:tbl>
              <a:tblPr>
                <a:noFill/>
                <a:tableStyleId>{26410DB4-F69C-46DD-A68D-79363A86CDC3}</a:tableStyleId>
              </a:tblPr>
              <a:tblGrid>
                <a:gridCol w="1198450">
                  <a:extLst>
                    <a:ext uri="{9D8B030D-6E8A-4147-A177-3AD203B41FA5}">
                      <a16:colId xmlns:a16="http://schemas.microsoft.com/office/drawing/2014/main" val="20000"/>
                    </a:ext>
                  </a:extLst>
                </a:gridCol>
                <a:gridCol w="2413000">
                  <a:extLst>
                    <a:ext uri="{9D8B030D-6E8A-4147-A177-3AD203B41FA5}">
                      <a16:colId xmlns:a16="http://schemas.microsoft.com/office/drawing/2014/main" val="20001"/>
                    </a:ext>
                  </a:extLst>
                </a:gridCol>
                <a:gridCol w="812800">
                  <a:extLst>
                    <a:ext uri="{9D8B030D-6E8A-4147-A177-3AD203B41FA5}">
                      <a16:colId xmlns:a16="http://schemas.microsoft.com/office/drawing/2014/main" val="20002"/>
                    </a:ext>
                  </a:extLst>
                </a:gridCol>
                <a:gridCol w="2184400">
                  <a:extLst>
                    <a:ext uri="{9D8B030D-6E8A-4147-A177-3AD203B41FA5}">
                      <a16:colId xmlns:a16="http://schemas.microsoft.com/office/drawing/2014/main" val="20003"/>
                    </a:ext>
                  </a:extLst>
                </a:gridCol>
                <a:gridCol w="2218575">
                  <a:extLst>
                    <a:ext uri="{9D8B030D-6E8A-4147-A177-3AD203B41FA5}">
                      <a16:colId xmlns:a16="http://schemas.microsoft.com/office/drawing/2014/main" val="20004"/>
                    </a:ext>
                  </a:extLst>
                </a:gridCol>
              </a:tblGrid>
              <a:tr h="253750">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Author</a:t>
                      </a:r>
                      <a:endParaRPr sz="1400" u="none" strike="noStrike" cap="none">
                        <a:latin typeface="Arial"/>
                        <a:ea typeface="Arial"/>
                        <a:cs typeface="Arial"/>
                        <a:sym typeface="Arial"/>
                      </a:endParaRPr>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Date</a:t>
                      </a:r>
                      <a:endParaRPr sz="1400" u="none" strike="noStrike" cap="none">
                        <a:latin typeface="Arial"/>
                        <a:ea typeface="Arial"/>
                        <a:cs typeface="Arial"/>
                        <a:sym typeface="Arial"/>
                      </a:endParaRPr>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Title</a:t>
                      </a:r>
                      <a:endParaRPr sz="1400" u="none" strike="noStrike" cap="none">
                        <a:latin typeface="Arial"/>
                        <a:ea typeface="Arial"/>
                        <a:cs typeface="Arial"/>
                        <a:sym typeface="Arial"/>
                      </a:endParaRPr>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(SOURCE) Website Name</a:t>
                      </a:r>
                      <a:endParaRPr sz="1400" u="none" strike="noStrike" cap="none">
                        <a:latin typeface="Arial"/>
                        <a:ea typeface="Arial"/>
                        <a:cs typeface="Arial"/>
                        <a:sym typeface="Arial"/>
                      </a:endParaRPr>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a:latin typeface="Arial"/>
                          <a:ea typeface="Arial"/>
                          <a:cs typeface="Arial"/>
                          <a:sym typeface="Arial"/>
                        </a:rPr>
                        <a:t>(SOURCE) URL</a:t>
                      </a:r>
                      <a:endParaRPr sz="1400" u="none" strike="noStrike" cap="none">
                        <a:latin typeface="Arial"/>
                        <a:ea typeface="Arial"/>
                        <a:cs typeface="Arial"/>
                        <a:sym typeface="Arial"/>
                      </a:endParaRPr>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DDDDDD"/>
                      </a:solidFill>
                      <a:prstDash val="solid"/>
                      <a:round/>
                      <a:headEnd type="none" w="sm" len="sm"/>
                      <a:tailEnd type="none" w="sm" len="sm"/>
                    </a:lnB>
                    <a:solidFill>
                      <a:srgbClr val="FFFFFF"/>
                    </a:solidFill>
                  </a:tcPr>
                </a:tc>
                <a:extLst>
                  <a:ext uri="{0D108BD9-81ED-4DB2-BD59-A6C34878D82A}">
                    <a16:rowId xmlns:a16="http://schemas.microsoft.com/office/drawing/2014/main" val="10000"/>
                  </a:ext>
                </a:extLst>
              </a:tr>
              <a:tr h="82542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Author, A. A. &amp; Author, B. B.</a:t>
                      </a:r>
                      <a:endParaRPr sz="1400" u="none" strike="noStrike" cap="none"/>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(2020).</a:t>
                      </a:r>
                      <a:br>
                        <a:rPr lang="en-US" sz="1400" u="none" strike="noStrike" cap="none">
                          <a:latin typeface="Arial"/>
                          <a:ea typeface="Arial"/>
                          <a:cs typeface="Arial"/>
                          <a:sym typeface="Arial"/>
                        </a:rPr>
                      </a:br>
                      <a:r>
                        <a:rPr lang="en-US" sz="1400" u="none" strike="noStrike" cap="none">
                          <a:latin typeface="Arial"/>
                          <a:ea typeface="Arial"/>
                          <a:cs typeface="Arial"/>
                          <a:sym typeface="Arial"/>
                        </a:rPr>
                        <a:t>(2020, August).</a:t>
                      </a:r>
                      <a:br>
                        <a:rPr lang="en-US" sz="1400" u="none" strike="noStrike" cap="none">
                          <a:latin typeface="Arial"/>
                          <a:ea typeface="Arial"/>
                          <a:cs typeface="Arial"/>
                          <a:sym typeface="Arial"/>
                        </a:rPr>
                      </a:br>
                      <a:r>
                        <a:rPr lang="en-US" sz="1400" u="none" strike="noStrike" cap="none">
                          <a:latin typeface="Arial"/>
                          <a:ea typeface="Arial"/>
                          <a:cs typeface="Arial"/>
                          <a:sym typeface="Arial"/>
                        </a:rPr>
                        <a:t>(2020, September 28).</a:t>
                      </a:r>
                      <a:br>
                        <a:rPr lang="en-US" sz="1400" u="none" strike="noStrike" cap="none">
                          <a:latin typeface="Arial"/>
                          <a:ea typeface="Arial"/>
                          <a:cs typeface="Arial"/>
                          <a:sym typeface="Arial"/>
                        </a:rPr>
                      </a:br>
                      <a:r>
                        <a:rPr lang="en-US" sz="1400" u="none" strike="noStrike" cap="none">
                          <a:latin typeface="Arial"/>
                          <a:ea typeface="Arial"/>
                          <a:cs typeface="Arial"/>
                          <a:sym typeface="Arial"/>
                        </a:rPr>
                        <a:t>(n.d.).</a:t>
                      </a:r>
                      <a:endParaRPr sz="1400" u="none" strike="noStrike" cap="none"/>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i="1" u="none" strike="noStrike" cap="none">
                          <a:latin typeface="Arial"/>
                          <a:ea typeface="Arial"/>
                          <a:cs typeface="Arial"/>
                          <a:sym typeface="Arial"/>
                        </a:rPr>
                        <a:t>Title of work.</a:t>
                      </a:r>
                      <a:endParaRPr sz="1400" u="none" strike="noStrike" cap="none">
                        <a:latin typeface="Arial"/>
                        <a:ea typeface="Arial"/>
                        <a:cs typeface="Arial"/>
                        <a:sym typeface="Arial"/>
                      </a:endParaRPr>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Site Name.</a:t>
                      </a:r>
                      <a:endParaRPr sz="1400" u="none" strike="noStrike" cap="none"/>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latin typeface="Arial"/>
                          <a:ea typeface="Arial"/>
                          <a:cs typeface="Arial"/>
                          <a:sym typeface="Arial"/>
                        </a:rPr>
                        <a:t>https://xxx.xxxx</a:t>
                      </a:r>
                      <a:br>
                        <a:rPr lang="en-US" sz="1400" u="none" strike="noStrike" cap="none">
                          <a:latin typeface="Arial"/>
                          <a:ea typeface="Arial"/>
                          <a:cs typeface="Arial"/>
                          <a:sym typeface="Arial"/>
                        </a:rPr>
                      </a:br>
                      <a:r>
                        <a:rPr lang="en-US" sz="1400" u="none" strike="noStrike" cap="none">
                          <a:latin typeface="Arial"/>
                          <a:ea typeface="Arial"/>
                          <a:cs typeface="Arial"/>
                          <a:sym typeface="Arial"/>
                        </a:rPr>
                        <a:t>Retrieved December 22, 2020 from https://xxx.xxxx</a:t>
                      </a:r>
                      <a:endParaRPr sz="1400" u="none" strike="noStrike" cap="none"/>
                    </a:p>
                  </a:txBody>
                  <a:tcPr marL="47625" marR="47625" marT="47625" marB="4762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DDDDDD"/>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FFFFFF"/>
                    </a:solidFill>
                  </a:tcPr>
                </a:tc>
                <a:extLst>
                  <a:ext uri="{0D108BD9-81ED-4DB2-BD59-A6C34878D82A}">
                    <a16:rowId xmlns:a16="http://schemas.microsoft.com/office/drawing/2014/main" val="10001"/>
                  </a:ext>
                </a:extLst>
              </a:tr>
            </a:tbl>
          </a:graphicData>
        </a:graphic>
      </p:graphicFrame>
      <p:sp>
        <p:nvSpPr>
          <p:cNvPr id="221" name="Google Shape;221;p16"/>
          <p:cNvSpPr/>
          <p:nvPr/>
        </p:nvSpPr>
        <p:spPr>
          <a:xfrm>
            <a:off x="1464749" y="3411900"/>
            <a:ext cx="8827230" cy="307776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rgbClr val="4B0082"/>
                </a:solidFill>
                <a:latin typeface="Arial"/>
                <a:ea typeface="Arial"/>
                <a:cs typeface="Arial"/>
                <a:sym typeface="Arial"/>
              </a:rPr>
              <a:t>Examples:</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rgbClr val="333333"/>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Reference</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Tucker, M. E. (2018, May). </a:t>
            </a:r>
            <a:r>
              <a:rPr lang="en-US" sz="1600" b="0" i="1" u="none" strike="noStrike" cap="none">
                <a:solidFill>
                  <a:schemeClr val="dk1"/>
                </a:solidFill>
                <a:latin typeface="Arial"/>
                <a:ea typeface="Arial"/>
                <a:cs typeface="Arial"/>
                <a:sym typeface="Arial"/>
              </a:rPr>
              <a:t>An occupational therapist may benefit your care</a:t>
            </a:r>
            <a:r>
              <a:rPr lang="en-US" sz="1600" b="0" i="0" u="none" strike="noStrike" cap="none">
                <a:solidFill>
                  <a:schemeClr val="dk1"/>
                </a:solidFill>
                <a:latin typeface="Arial"/>
                <a:ea typeface="Arial"/>
                <a:cs typeface="Arial"/>
                <a:sym typeface="Arial"/>
              </a:rPr>
              <a:t>. Diabetes Forecast. </a:t>
            </a:r>
            <a:r>
              <a:rPr lang="en-US" sz="1600" b="0" i="0" u="sng" strike="noStrike" cap="none">
                <a:solidFill>
                  <a:schemeClr val="dk1"/>
                </a:solidFill>
                <a:latin typeface="Arial"/>
                <a:ea typeface="Arial"/>
                <a:cs typeface="Arial"/>
                <a:sym typeface="Arial"/>
                <a:hlinkClick r:id="rId4">
                  <a:extLst>
                    <a:ext uri="{A12FA001-AC4F-418D-AE19-62706E023703}">
                      <ahyp:hlinkClr xmlns:ahyp="http://schemas.microsoft.com/office/drawing/2018/hyperlinkcolor" val="tx"/>
                    </a:ext>
                  </a:extLst>
                </a:hlinkClick>
              </a:rPr>
              <a:t>http://www.diabetesforecast.org/2018/03-may-jun/an-occupational-therapist-may.html</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In-text Citation (Paraphrase):</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(Tucker, 2018)</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In-text Citation (Direct Quote):</a:t>
            </a:r>
            <a:endParaRPr sz="16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(Tucker, 2018, para. 1)</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
        <p:nvSpPr>
          <p:cNvPr id="222" name="Google Shape;222;p16"/>
          <p:cNvSpPr/>
          <p:nvPr/>
        </p:nvSpPr>
        <p:spPr>
          <a:xfrm>
            <a:off x="6684663" y="6258234"/>
            <a:ext cx="3459601" cy="2539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1"/>
                </a:solidFill>
                <a:latin typeface="Arial"/>
                <a:ea typeface="Arial"/>
                <a:cs typeface="Arial"/>
                <a:sym typeface="Arial"/>
              </a:rPr>
              <a:t>https://libguides.ecu.edu/c.php?g=982594&amp;p=7105378</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pic>
        <p:nvPicPr>
          <p:cNvPr id="227" name="Google Shape;227;p65"/>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228" name="Google Shape;228;p65"/>
          <p:cNvSpPr txBox="1"/>
          <p:nvPr/>
        </p:nvSpPr>
        <p:spPr>
          <a:xfrm>
            <a:off x="389628" y="169573"/>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chemeClr val="dk1"/>
                </a:solidFill>
                <a:latin typeface="Libre Franklin"/>
                <a:ea typeface="Libre Franklin"/>
                <a:cs typeface="Libre Franklin"/>
                <a:sym typeface="Libre Franklin"/>
              </a:rPr>
              <a:t>CITING MEDICINE -  NLM STYLE</a:t>
            </a:r>
            <a:endParaRPr sz="1400" b="0" i="0" u="none" strike="noStrike" cap="none">
              <a:solidFill>
                <a:srgbClr val="000000"/>
              </a:solidFill>
              <a:latin typeface="Arial"/>
              <a:ea typeface="Arial"/>
              <a:cs typeface="Arial"/>
              <a:sym typeface="Arial"/>
            </a:endParaRPr>
          </a:p>
        </p:txBody>
      </p:sp>
      <p:sp>
        <p:nvSpPr>
          <p:cNvPr id="229" name="Google Shape;229;p65"/>
          <p:cNvSpPr/>
          <p:nvPr/>
        </p:nvSpPr>
        <p:spPr>
          <a:xfrm>
            <a:off x="3082961" y="5380537"/>
            <a:ext cx="6947736"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https://libguides.logan.edu/citation_styles/nlm</a:t>
            </a: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pic>
        <p:nvPicPr>
          <p:cNvPr id="230" name="Google Shape;230;p65"/>
          <p:cNvPicPr preferRelativeResize="0"/>
          <p:nvPr/>
        </p:nvPicPr>
        <p:blipFill rotWithShape="1">
          <a:blip r:embed="rId5">
            <a:alphaModFix/>
          </a:blip>
          <a:srcRect/>
          <a:stretch/>
        </p:blipFill>
        <p:spPr>
          <a:xfrm>
            <a:off x="388435" y="2138758"/>
            <a:ext cx="2384474" cy="2980593"/>
          </a:xfrm>
          <a:prstGeom prst="rect">
            <a:avLst/>
          </a:prstGeom>
          <a:noFill/>
          <a:ln>
            <a:noFill/>
          </a:ln>
        </p:spPr>
      </p:pic>
      <p:sp>
        <p:nvSpPr>
          <p:cNvPr id="231" name="Google Shape;231;p65"/>
          <p:cNvSpPr/>
          <p:nvPr/>
        </p:nvSpPr>
        <p:spPr>
          <a:xfrm>
            <a:off x="3065329" y="2888392"/>
            <a:ext cx="6965368"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https://www.ncbi.nlm.nih.gov/books/NBK7256/</a:t>
            </a: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rgbClr val="000000"/>
              </a:solidFill>
              <a:latin typeface="Arial"/>
              <a:ea typeface="Arial"/>
              <a:cs typeface="Arial"/>
              <a:sym typeface="Arial"/>
            </a:endParaRPr>
          </a:p>
        </p:txBody>
      </p:sp>
      <p:sp>
        <p:nvSpPr>
          <p:cNvPr id="232" name="Google Shape;232;p65"/>
          <p:cNvSpPr/>
          <p:nvPr/>
        </p:nvSpPr>
        <p:spPr>
          <a:xfrm>
            <a:off x="3244946" y="2090751"/>
            <a:ext cx="7432431"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View this eBook by NLM with guidelines and examples for citing all material types.</a:t>
            </a:r>
            <a:endParaRPr sz="2000" b="0" i="0" u="none" strike="noStrike" cap="none">
              <a:solidFill>
                <a:srgbClr val="000000"/>
              </a:solidFill>
              <a:latin typeface="Arial"/>
              <a:ea typeface="Arial"/>
              <a:cs typeface="Arial"/>
              <a:sym typeface="Arial"/>
            </a:endParaRPr>
          </a:p>
        </p:txBody>
      </p:sp>
      <p:sp>
        <p:nvSpPr>
          <p:cNvPr id="233" name="Google Shape;233;p65"/>
          <p:cNvSpPr/>
          <p:nvPr/>
        </p:nvSpPr>
        <p:spPr>
          <a:xfrm>
            <a:off x="3244947" y="3782735"/>
            <a:ext cx="6096000" cy="132343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Resources and samples for creating the reference page of your research paper with NLM, APA, or AMA Style, plus books, articles, and websites for improving writing skills.</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17"/>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239" name="Google Shape;239;p17"/>
          <p:cNvSpPr txBox="1"/>
          <p:nvPr/>
        </p:nvSpPr>
        <p:spPr>
          <a:xfrm>
            <a:off x="389628" y="169573"/>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chemeClr val="dk1"/>
                </a:solidFill>
                <a:latin typeface="Libre Franklin"/>
                <a:ea typeface="Libre Franklin"/>
                <a:cs typeface="Libre Franklin"/>
                <a:sym typeface="Libre Franklin"/>
              </a:rPr>
              <a:t>ETHICS &amp; PLAGIARISM</a:t>
            </a:r>
            <a:endParaRPr sz="1400" b="0" i="0" u="none" strike="noStrike" cap="none">
              <a:solidFill>
                <a:srgbClr val="000000"/>
              </a:solidFill>
              <a:latin typeface="Arial"/>
              <a:ea typeface="Arial"/>
              <a:cs typeface="Arial"/>
              <a:sym typeface="Arial"/>
            </a:endParaRPr>
          </a:p>
        </p:txBody>
      </p:sp>
      <p:sp>
        <p:nvSpPr>
          <p:cNvPr id="240" name="Google Shape;240;p17"/>
          <p:cNvSpPr/>
          <p:nvPr/>
        </p:nvSpPr>
        <p:spPr>
          <a:xfrm>
            <a:off x="1092200" y="1580645"/>
            <a:ext cx="9804399" cy="513986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Plagiarism :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just"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The copying of words, sentences and paragraphs directly from the work of another without paraphrase</a:t>
            </a:r>
            <a:endParaRPr sz="1400" b="0" i="0" u="none" strike="noStrike" cap="none">
              <a:solidFill>
                <a:srgbClr val="000000"/>
              </a:solidFill>
              <a:latin typeface="Arial"/>
              <a:ea typeface="Arial"/>
              <a:cs typeface="Arial"/>
              <a:sym typeface="Arial"/>
            </a:endParaRPr>
          </a:p>
          <a:p>
            <a:pPr marL="342900" marR="0" lvl="0" indent="-190500" algn="just"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just"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The copying of illustrations, figures, photographs, drawings, models, or other visual and nonverbal materials, including recordings, of another without proper credit</a:t>
            </a:r>
            <a:endParaRPr sz="1400" b="0" i="0" u="none" strike="noStrike" cap="none">
              <a:solidFill>
                <a:srgbClr val="000000"/>
              </a:solidFill>
              <a:latin typeface="Arial"/>
              <a:ea typeface="Arial"/>
              <a:cs typeface="Arial"/>
              <a:sym typeface="Arial"/>
            </a:endParaRPr>
          </a:p>
          <a:p>
            <a:pPr marL="342900" marR="0" lvl="0" indent="-190500" algn="just" rtl="0">
              <a:lnSpc>
                <a:spcPct val="100000"/>
              </a:lnSpc>
              <a:spcBef>
                <a:spcPts val="0"/>
              </a:spcBef>
              <a:spcAft>
                <a:spcPts val="0"/>
              </a:spcAft>
              <a:buClr>
                <a:schemeClr val="dk1"/>
              </a:buClr>
              <a:buSzPts val="2400"/>
              <a:buFont typeface="Arial"/>
              <a:buNone/>
            </a:pPr>
            <a:endParaRPr sz="2400" b="0" i="0" u="none" strike="noStrike" cap="none">
              <a:solidFill>
                <a:schemeClr val="dk1"/>
              </a:solidFill>
              <a:latin typeface="Arial"/>
              <a:ea typeface="Arial"/>
              <a:cs typeface="Arial"/>
              <a:sym typeface="Arial"/>
            </a:endParaRPr>
          </a:p>
          <a:p>
            <a:pPr marL="342900" marR="0" lvl="0" indent="-342900" algn="just" rtl="0">
              <a:lnSpc>
                <a:spcPct val="10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The presentation of work prepared by another in final or draft form as one's own without citing the source</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Arial"/>
                <a:ea typeface="Arial"/>
                <a:cs typeface="Arial"/>
                <a:sym typeface="Arial"/>
              </a:rPr>
              <a:t>Sources: Brian James Baer, Kent State University</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r>
              <a:rPr lang="en-US" sz="1400" b="0" i="1" u="none" strike="noStrike" cap="none">
                <a:solidFill>
                  <a:schemeClr val="dk1"/>
                </a:solidFill>
                <a:latin typeface="Arial"/>
                <a:ea typeface="Arial"/>
                <a:cs typeface="Arial"/>
                <a:sym typeface="Arial"/>
              </a:rPr>
              <a:t>29 August 2014</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18"/>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246" name="Google Shape;246;p18"/>
          <p:cNvSpPr txBox="1"/>
          <p:nvPr/>
        </p:nvSpPr>
        <p:spPr>
          <a:xfrm>
            <a:off x="389628" y="169573"/>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chemeClr val="dk1"/>
                </a:solidFill>
                <a:latin typeface="Libre Franklin"/>
                <a:ea typeface="Libre Franklin"/>
                <a:cs typeface="Libre Franklin"/>
                <a:sym typeface="Libre Franklin"/>
              </a:rPr>
              <a:t>ETHICS &amp; PLAGIARISM</a:t>
            </a:r>
            <a:endParaRPr sz="1400" b="0" i="0" u="none" strike="noStrike" cap="none">
              <a:solidFill>
                <a:srgbClr val="000000"/>
              </a:solidFill>
              <a:latin typeface="Arial"/>
              <a:ea typeface="Arial"/>
              <a:cs typeface="Arial"/>
              <a:sym typeface="Arial"/>
            </a:endParaRPr>
          </a:p>
        </p:txBody>
      </p:sp>
      <p:sp>
        <p:nvSpPr>
          <p:cNvPr id="247" name="Google Shape;247;p18"/>
          <p:cNvSpPr/>
          <p:nvPr/>
        </p:nvSpPr>
        <p:spPr>
          <a:xfrm>
            <a:off x="467264" y="1711855"/>
            <a:ext cx="4434935" cy="3631763"/>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00000"/>
              </a:lnSpc>
              <a:spcBef>
                <a:spcPts val="0"/>
              </a:spcBef>
              <a:spcAft>
                <a:spcPts val="0"/>
              </a:spcAft>
              <a:buClr>
                <a:schemeClr val="dk1"/>
              </a:buClr>
              <a:buSzPts val="2200"/>
              <a:buFont typeface="Noto Sans Symbols"/>
              <a:buChar char="❑"/>
            </a:pPr>
            <a:r>
              <a:rPr lang="en-US" sz="2200" b="0" i="0" u="none" strike="noStrike" cap="none">
                <a:solidFill>
                  <a:schemeClr val="dk1"/>
                </a:solidFill>
                <a:latin typeface="Arial"/>
                <a:ea typeface="Arial"/>
                <a:cs typeface="Arial"/>
                <a:sym typeface="Arial"/>
              </a:rPr>
              <a:t>Turnitin is a leading academic plagiarism checker technology for teachers and students. Online plagiarism detection, grammar check, grading tools. </a:t>
            </a:r>
            <a:endParaRPr sz="1400" b="0" i="0" u="none" strike="noStrike" cap="none">
              <a:solidFill>
                <a:srgbClr val="000000"/>
              </a:solidFill>
              <a:latin typeface="Arial"/>
              <a:ea typeface="Arial"/>
              <a:cs typeface="Arial"/>
              <a:sym typeface="Arial"/>
            </a:endParaRPr>
          </a:p>
          <a:p>
            <a:pPr marL="457200" marR="0" lvl="0" indent="-317500" algn="just" rtl="0">
              <a:lnSpc>
                <a:spcPct val="100000"/>
              </a:lnSpc>
              <a:spcBef>
                <a:spcPts val="0"/>
              </a:spcBef>
              <a:spcAft>
                <a:spcPts val="0"/>
              </a:spcAft>
              <a:buClr>
                <a:schemeClr val="dk1"/>
              </a:buClr>
              <a:buSzPts val="2200"/>
              <a:buFont typeface="Noto Sans Symbols"/>
              <a:buNone/>
            </a:pPr>
            <a:endParaRPr sz="2200" b="0" i="0" u="none" strike="noStrike" cap="none">
              <a:solidFill>
                <a:srgbClr val="1E4E79"/>
              </a:solidFill>
              <a:latin typeface="Arial"/>
              <a:ea typeface="Arial"/>
              <a:cs typeface="Arial"/>
              <a:sym typeface="Arial"/>
            </a:endParaRPr>
          </a:p>
          <a:p>
            <a:pPr marL="457200" marR="0" lvl="0" indent="-457200" algn="just" rtl="0">
              <a:lnSpc>
                <a:spcPct val="100000"/>
              </a:lnSpc>
              <a:spcBef>
                <a:spcPts val="0"/>
              </a:spcBef>
              <a:spcAft>
                <a:spcPts val="0"/>
              </a:spcAft>
              <a:buClr>
                <a:srgbClr val="1E4E79"/>
              </a:buClr>
              <a:buSzPts val="2200"/>
              <a:buFont typeface="Noto Sans Symbols"/>
              <a:buChar char="❑"/>
            </a:pPr>
            <a:r>
              <a:rPr lang="en-US" sz="2200" b="1" i="0" u="none" strike="noStrike" cap="none">
                <a:solidFill>
                  <a:srgbClr val="1E4E79"/>
                </a:solidFill>
                <a:latin typeface="Arial"/>
                <a:ea typeface="Arial"/>
                <a:cs typeface="Arial"/>
                <a:sym typeface="Arial"/>
              </a:rPr>
              <a:t>UiTM:  (30% ) ONLY</a:t>
            </a:r>
            <a:endParaRPr sz="1400" b="0" i="0" u="none" strike="noStrike" cap="none">
              <a:solidFill>
                <a:srgbClr val="000000"/>
              </a:solidFill>
              <a:latin typeface="Arial"/>
              <a:ea typeface="Arial"/>
              <a:cs typeface="Arial"/>
              <a:sym typeface="Arial"/>
            </a:endParaRPr>
          </a:p>
          <a:p>
            <a:pPr marL="457200" marR="0" lvl="0" indent="-330200" algn="just" rtl="0">
              <a:lnSpc>
                <a:spcPct val="100000"/>
              </a:lnSpc>
              <a:spcBef>
                <a:spcPts val="0"/>
              </a:spcBef>
              <a:spcAft>
                <a:spcPts val="0"/>
              </a:spcAft>
              <a:buClr>
                <a:schemeClr val="dk1"/>
              </a:buClr>
              <a:buSzPts val="2000"/>
              <a:buFont typeface="Noto Sans Symbols"/>
              <a:buNone/>
            </a:pPr>
            <a:endParaRPr sz="2000" b="1" i="0" u="none" strike="noStrike" cap="none">
              <a:solidFill>
                <a:srgbClr val="1E4E79"/>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Sumber: Maklumat terperinci, sila rujuk dokumen </a:t>
            </a:r>
            <a:r>
              <a:rPr lang="en-US" sz="1400" b="0" i="1" u="none" strike="noStrike" cap="none">
                <a:solidFill>
                  <a:schemeClr val="dk1"/>
                </a:solidFill>
                <a:latin typeface="Arial"/>
                <a:ea typeface="Arial"/>
                <a:cs typeface="Arial"/>
                <a:sym typeface="Arial"/>
              </a:rPr>
              <a:t>Understanding, Plagiarism a Guide for Lecturers and Avoiding Pagiarism a Guide for student </a:t>
            </a:r>
            <a:r>
              <a:rPr lang="en-US" sz="1400" b="0" i="0" u="none" strike="noStrike" cap="none">
                <a:solidFill>
                  <a:schemeClr val="dk1"/>
                </a:solidFill>
                <a:latin typeface="Arial"/>
                <a:ea typeface="Arial"/>
                <a:cs typeface="Arial"/>
                <a:sym typeface="Arial"/>
              </a:rPr>
              <a:t>yang diperolehi dari laman web https://hea.uitm.edu.my</a:t>
            </a:r>
            <a:endParaRPr sz="1400" b="0" i="0" u="none" strike="noStrike" cap="none">
              <a:solidFill>
                <a:srgbClr val="000000"/>
              </a:solidFill>
              <a:latin typeface="Arial"/>
              <a:ea typeface="Arial"/>
              <a:cs typeface="Arial"/>
              <a:sym typeface="Arial"/>
            </a:endParaRPr>
          </a:p>
        </p:txBody>
      </p:sp>
      <p:pic>
        <p:nvPicPr>
          <p:cNvPr id="248" name="Google Shape;248;p18"/>
          <p:cNvPicPr preferRelativeResize="0"/>
          <p:nvPr/>
        </p:nvPicPr>
        <p:blipFill rotWithShape="1">
          <a:blip r:embed="rId4">
            <a:alphaModFix/>
          </a:blip>
          <a:srcRect/>
          <a:stretch/>
        </p:blipFill>
        <p:spPr>
          <a:xfrm>
            <a:off x="2285188" y="6078878"/>
            <a:ext cx="2362568" cy="587899"/>
          </a:xfrm>
          <a:prstGeom prst="rect">
            <a:avLst/>
          </a:prstGeom>
          <a:noFill/>
          <a:ln>
            <a:noFill/>
          </a:ln>
        </p:spPr>
      </p:pic>
      <p:pic>
        <p:nvPicPr>
          <p:cNvPr id="249" name="Google Shape;249;p18" descr="D:\1. Unit Perkhidmatan Akademik\Sokongan Penyelidikan\2016\turnitin.jpg"/>
          <p:cNvPicPr preferRelativeResize="0"/>
          <p:nvPr/>
        </p:nvPicPr>
        <p:blipFill rotWithShape="1">
          <a:blip r:embed="rId5">
            <a:alphaModFix/>
          </a:blip>
          <a:srcRect t="21428"/>
          <a:stretch/>
        </p:blipFill>
        <p:spPr>
          <a:xfrm>
            <a:off x="5349461" y="3500287"/>
            <a:ext cx="4092383" cy="2819400"/>
          </a:xfrm>
          <a:prstGeom prst="roundRect">
            <a:avLst>
              <a:gd name="adj" fmla="val 8594"/>
            </a:avLst>
          </a:prstGeom>
          <a:solidFill>
            <a:srgbClr val="ECECEC"/>
          </a:solidFill>
          <a:ln>
            <a:noFill/>
          </a:ln>
          <a:effectLst>
            <a:reflection stA="38000" endPos="28000" dist="5000" dir="5400000" sy="-100000" algn="bl" rotWithShape="0"/>
          </a:effectLst>
        </p:spPr>
      </p:pic>
      <p:pic>
        <p:nvPicPr>
          <p:cNvPr id="250" name="Google Shape;250;p18"/>
          <p:cNvPicPr preferRelativeResize="0"/>
          <p:nvPr/>
        </p:nvPicPr>
        <p:blipFill rotWithShape="1">
          <a:blip r:embed="rId6">
            <a:alphaModFix/>
          </a:blip>
          <a:srcRect/>
          <a:stretch/>
        </p:blipFill>
        <p:spPr>
          <a:xfrm>
            <a:off x="7485501" y="1532517"/>
            <a:ext cx="4092383" cy="289967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2" descr="A white hexagons on a white background&#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09" name="Google Shape;109;p2"/>
          <p:cNvSpPr txBox="1"/>
          <p:nvPr/>
        </p:nvSpPr>
        <p:spPr>
          <a:xfrm>
            <a:off x="389628" y="169573"/>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6000"/>
              <a:buFont typeface="Libre Franklin"/>
              <a:buNone/>
            </a:pPr>
            <a:r>
              <a:rPr lang="en-US" sz="4400" b="0" i="0" u="none" strike="noStrike" cap="none">
                <a:solidFill>
                  <a:schemeClr val="dk1"/>
                </a:solidFill>
                <a:latin typeface="Libre Franklin"/>
                <a:ea typeface="Libre Franklin"/>
                <a:cs typeface="Libre Franklin"/>
                <a:sym typeface="Libre Franklin"/>
              </a:rPr>
              <a:t>MODULE OVERVIEW / INTRO</a:t>
            </a:r>
            <a:endParaRPr sz="1200" b="0" i="0" u="none" strike="noStrike" cap="none">
              <a:solidFill>
                <a:schemeClr val="dk1"/>
              </a:solidFill>
              <a:latin typeface="Calibri"/>
              <a:ea typeface="Calibri"/>
              <a:cs typeface="Calibri"/>
              <a:sym typeface="Calibri"/>
            </a:endParaRPr>
          </a:p>
        </p:txBody>
      </p:sp>
      <p:sp>
        <p:nvSpPr>
          <p:cNvPr id="110" name="Google Shape;110;p2"/>
          <p:cNvSpPr txBox="1"/>
          <p:nvPr/>
        </p:nvSpPr>
        <p:spPr>
          <a:xfrm>
            <a:off x="1085436" y="2204737"/>
            <a:ext cx="5210491" cy="203128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Mendeley is a free reference manager that can help students and researchers organize their research, collaborate with others online, and discover the latest research. This class would assist students and researchers at all levels to store, track and cite reference information about their research materials.</a:t>
            </a:r>
            <a:endParaRPr sz="1800" b="0" i="0" u="none" strike="noStrike" cap="none">
              <a:solidFill>
                <a:schemeClr val="dk1"/>
              </a:solidFill>
              <a:latin typeface="Arial"/>
              <a:ea typeface="Arial"/>
              <a:cs typeface="Arial"/>
              <a:sym typeface="Arial"/>
            </a:endParaRPr>
          </a:p>
        </p:txBody>
      </p:sp>
      <p:sp>
        <p:nvSpPr>
          <p:cNvPr id="111" name="Google Shape;111;p2"/>
          <p:cNvSpPr txBox="1"/>
          <p:nvPr/>
        </p:nvSpPr>
        <p:spPr>
          <a:xfrm>
            <a:off x="7483063" y="2117010"/>
            <a:ext cx="4708938" cy="25852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Access and  searching technique to: </a:t>
            </a:r>
            <a:endParaRPr sz="1800" b="0" i="0" u="none" strike="noStrike" cap="none">
              <a:solidFill>
                <a:schemeClr val="dk1"/>
              </a:solidFill>
              <a:latin typeface="Arial"/>
              <a:ea typeface="Arial"/>
              <a:cs typeface="Arial"/>
              <a:sym typeface="Arial"/>
            </a:endParaRPr>
          </a:p>
          <a:p>
            <a:pPr marL="342900" marR="0" lvl="0" indent="-342900" algn="l" rtl="0">
              <a:lnSpc>
                <a:spcPct val="100000"/>
              </a:lnSpc>
              <a:spcBef>
                <a:spcPts val="0"/>
              </a:spcBef>
              <a:spcAft>
                <a:spcPts val="0"/>
              </a:spcAft>
              <a:buClr>
                <a:srgbClr val="303030"/>
              </a:buClr>
              <a:buSzPts val="1800"/>
              <a:buFont typeface="Arial"/>
              <a:buAutoNum type="arabicPeriod"/>
            </a:pPr>
            <a:r>
              <a:rPr lang="en-US" sz="1800" b="0" i="0" u="none" strike="noStrike" cap="none">
                <a:solidFill>
                  <a:srgbClr val="303030"/>
                </a:solidFill>
                <a:latin typeface="Arial"/>
                <a:ea typeface="Arial"/>
                <a:cs typeface="Arial"/>
                <a:sym typeface="Arial"/>
              </a:rPr>
              <a:t>Introduction to Reference Management Software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303030"/>
              </a:buClr>
              <a:buSzPts val="1800"/>
              <a:buFont typeface="Arial"/>
              <a:buAutoNum type="arabicPeriod"/>
            </a:pPr>
            <a:r>
              <a:rPr lang="en-US" sz="1800" b="0" i="0" u="none" strike="noStrike" cap="none">
                <a:solidFill>
                  <a:srgbClr val="303030"/>
                </a:solidFill>
                <a:latin typeface="Arial"/>
                <a:ea typeface="Arial"/>
                <a:cs typeface="Arial"/>
                <a:sym typeface="Arial"/>
              </a:rPr>
              <a:t>Introduction to Mendeley</a:t>
            </a:r>
            <a:endParaRPr sz="1800" b="0" i="0" u="none" strike="noStrike" cap="none">
              <a:solidFill>
                <a:srgbClr val="303030"/>
              </a:solidFill>
              <a:latin typeface="Arial"/>
              <a:ea typeface="Arial"/>
              <a:cs typeface="Arial"/>
              <a:sym typeface="Arial"/>
            </a:endParaRPr>
          </a:p>
          <a:p>
            <a:pPr marL="342900" marR="0" lvl="0" indent="-342900" algn="l" rtl="0">
              <a:lnSpc>
                <a:spcPct val="100000"/>
              </a:lnSpc>
              <a:spcBef>
                <a:spcPts val="0"/>
              </a:spcBef>
              <a:spcAft>
                <a:spcPts val="0"/>
              </a:spcAft>
              <a:buClr>
                <a:srgbClr val="303030"/>
              </a:buClr>
              <a:buSzPts val="1800"/>
              <a:buFont typeface="Arial"/>
              <a:buAutoNum type="arabicPeriod"/>
            </a:pPr>
            <a:r>
              <a:rPr lang="en-US" sz="1800" b="0" i="0" u="none" strike="noStrike" cap="none">
                <a:solidFill>
                  <a:srgbClr val="303030"/>
                </a:solidFill>
                <a:latin typeface="Arial"/>
                <a:ea typeface="Arial"/>
                <a:cs typeface="Arial"/>
                <a:sym typeface="Arial"/>
              </a:rPr>
              <a:t>Installation Guide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303030"/>
              </a:buClr>
              <a:buSzPts val="1800"/>
              <a:buFont typeface="Arial"/>
              <a:buAutoNum type="arabicPeriod"/>
            </a:pPr>
            <a:r>
              <a:rPr lang="en-US" sz="1800" b="0" i="0" u="none" strike="noStrike" cap="none">
                <a:solidFill>
                  <a:srgbClr val="303030"/>
                </a:solidFill>
                <a:latin typeface="Arial"/>
                <a:ea typeface="Arial"/>
                <a:cs typeface="Arial"/>
                <a:sym typeface="Arial"/>
              </a:rPr>
              <a:t>Mendeley Use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303030"/>
              </a:buClr>
              <a:buSzPts val="1800"/>
              <a:buFont typeface="Arial"/>
              <a:buAutoNum type="arabicPeriod"/>
            </a:pPr>
            <a:r>
              <a:rPr lang="en-US" sz="1800" b="0" i="0" u="none" strike="noStrike" cap="none">
                <a:solidFill>
                  <a:srgbClr val="303030"/>
                </a:solidFill>
                <a:latin typeface="Arial"/>
                <a:ea typeface="Arial"/>
                <a:cs typeface="Arial"/>
                <a:sym typeface="Arial"/>
              </a:rPr>
              <a:t>In-Text Citation</a:t>
            </a:r>
            <a:endParaRPr sz="1800" b="0" i="0" u="none" strike="noStrike" cap="none">
              <a:solidFill>
                <a:srgbClr val="303030"/>
              </a:solidFill>
              <a:latin typeface="Arial"/>
              <a:ea typeface="Arial"/>
              <a:cs typeface="Arial"/>
              <a:sym typeface="Arial"/>
            </a:endParaRPr>
          </a:p>
          <a:p>
            <a:pPr marL="342900" marR="0" lvl="0" indent="-342900" algn="l" rtl="0">
              <a:lnSpc>
                <a:spcPct val="100000"/>
              </a:lnSpc>
              <a:spcBef>
                <a:spcPts val="0"/>
              </a:spcBef>
              <a:spcAft>
                <a:spcPts val="0"/>
              </a:spcAft>
              <a:buClr>
                <a:srgbClr val="303030"/>
              </a:buClr>
              <a:buSzPts val="1800"/>
              <a:buFont typeface="Arial"/>
              <a:buAutoNum type="arabicPeriod"/>
            </a:pPr>
            <a:r>
              <a:rPr lang="en-US" sz="1800" b="0" i="0" u="none" strike="noStrike" cap="none">
                <a:solidFill>
                  <a:srgbClr val="303030"/>
                </a:solidFill>
                <a:latin typeface="Arial"/>
                <a:ea typeface="Arial"/>
                <a:cs typeface="Arial"/>
                <a:sym typeface="Arial"/>
              </a:rPr>
              <a:t>Bibliography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303030"/>
              </a:solidFill>
              <a:latin typeface="Arial"/>
              <a:ea typeface="Arial"/>
              <a:cs typeface="Arial"/>
              <a:sym typeface="Arial"/>
            </a:endParaRPr>
          </a:p>
        </p:txBody>
      </p:sp>
      <p:sp>
        <p:nvSpPr>
          <p:cNvPr id="112" name="Google Shape;112;p2"/>
          <p:cNvSpPr/>
          <p:nvPr/>
        </p:nvSpPr>
        <p:spPr>
          <a:xfrm>
            <a:off x="388435" y="1585566"/>
            <a:ext cx="581231" cy="629881"/>
          </a:xfrm>
          <a:prstGeom prst="ellipse">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Quattrocento Sans"/>
              <a:buNone/>
            </a:pPr>
            <a:r>
              <a:rPr lang="en-US" sz="3600" b="1" i="0" u="none" strike="noStrike" cap="none">
                <a:solidFill>
                  <a:schemeClr val="lt1"/>
                </a:solidFill>
                <a:latin typeface="Quattrocento Sans"/>
                <a:ea typeface="Quattrocento Sans"/>
                <a:cs typeface="Quattrocento Sans"/>
                <a:sym typeface="Quattrocento Sans"/>
              </a:rPr>
              <a:t>1</a:t>
            </a:r>
            <a:endParaRPr sz="1800" b="0" i="0" u="none" strike="noStrike" cap="none">
              <a:solidFill>
                <a:schemeClr val="dk1"/>
              </a:solidFill>
              <a:latin typeface="Calibri"/>
              <a:ea typeface="Calibri"/>
              <a:cs typeface="Calibri"/>
              <a:sym typeface="Calibri"/>
            </a:endParaRPr>
          </a:p>
        </p:txBody>
      </p:sp>
      <p:sp>
        <p:nvSpPr>
          <p:cNvPr id="113" name="Google Shape;113;p2"/>
          <p:cNvSpPr/>
          <p:nvPr/>
        </p:nvSpPr>
        <p:spPr>
          <a:xfrm>
            <a:off x="6850128" y="1580645"/>
            <a:ext cx="581231" cy="629881"/>
          </a:xfrm>
          <a:prstGeom prst="ellipse">
            <a:avLst/>
          </a:prstGeom>
          <a:solidFill>
            <a:srgbClr val="92D05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Quattrocento Sans"/>
              <a:buNone/>
            </a:pPr>
            <a:r>
              <a:rPr lang="en-US" sz="3600" b="1" i="0" u="none" strike="noStrike" cap="none">
                <a:solidFill>
                  <a:schemeClr val="lt1"/>
                </a:solidFill>
                <a:latin typeface="Quattrocento Sans"/>
                <a:ea typeface="Quattrocento Sans"/>
                <a:cs typeface="Quattrocento Sans"/>
                <a:sym typeface="Quattrocento Sans"/>
              </a:rPr>
              <a:t>2</a:t>
            </a:r>
            <a:endParaRPr sz="1800" b="0" i="0" u="none" strike="noStrike" cap="none">
              <a:solidFill>
                <a:schemeClr val="dk1"/>
              </a:solidFill>
              <a:latin typeface="Calibri"/>
              <a:ea typeface="Calibri"/>
              <a:cs typeface="Calibri"/>
              <a:sym typeface="Calibri"/>
            </a:endParaRPr>
          </a:p>
        </p:txBody>
      </p:sp>
      <p:sp>
        <p:nvSpPr>
          <p:cNvPr id="114" name="Google Shape;114;p2"/>
          <p:cNvSpPr txBox="1"/>
          <p:nvPr/>
        </p:nvSpPr>
        <p:spPr>
          <a:xfrm>
            <a:off x="1085437" y="1741288"/>
            <a:ext cx="3359988"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Quattrocento Sans"/>
              <a:buNone/>
            </a:pPr>
            <a:r>
              <a:rPr lang="en-US" sz="2000" b="1" i="0" u="none" strike="noStrike" cap="none">
                <a:solidFill>
                  <a:schemeClr val="dk1"/>
                </a:solidFill>
                <a:latin typeface="Quattrocento Sans"/>
                <a:ea typeface="Quattrocento Sans"/>
                <a:cs typeface="Quattrocento Sans"/>
                <a:sym typeface="Quattrocento Sans"/>
              </a:rPr>
              <a:t>What is LMS 301 Module?</a:t>
            </a:r>
            <a:endParaRPr sz="1800" b="0" i="0" u="none" strike="noStrike" cap="none">
              <a:solidFill>
                <a:schemeClr val="dk1"/>
              </a:solidFill>
              <a:latin typeface="Calibri"/>
              <a:ea typeface="Calibri"/>
              <a:cs typeface="Calibri"/>
              <a:sym typeface="Calibri"/>
            </a:endParaRPr>
          </a:p>
        </p:txBody>
      </p:sp>
      <p:sp>
        <p:nvSpPr>
          <p:cNvPr id="115" name="Google Shape;115;p2"/>
          <p:cNvSpPr txBox="1"/>
          <p:nvPr/>
        </p:nvSpPr>
        <p:spPr>
          <a:xfrm>
            <a:off x="7483062" y="1672805"/>
            <a:ext cx="3359988" cy="4375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Quattrocento Sans"/>
              <a:buNone/>
            </a:pPr>
            <a:r>
              <a:rPr lang="en-US" sz="2000" b="1" i="0" u="none" strike="noStrike" cap="none">
                <a:solidFill>
                  <a:schemeClr val="dk1"/>
                </a:solidFill>
                <a:latin typeface="Quattrocento Sans"/>
                <a:ea typeface="Quattrocento Sans"/>
                <a:cs typeface="Quattrocento Sans"/>
                <a:sym typeface="Quattrocento Sans"/>
              </a:rPr>
              <a:t>Module highlight : </a:t>
            </a:r>
            <a:endParaRPr sz="1800" b="0" i="0" u="none" strike="noStrike" cap="none">
              <a:solidFill>
                <a:schemeClr val="dk1"/>
              </a:solidFill>
              <a:latin typeface="Calibri"/>
              <a:ea typeface="Calibri"/>
              <a:cs typeface="Calibri"/>
              <a:sym typeface="Calibri"/>
            </a:endParaRPr>
          </a:p>
        </p:txBody>
      </p:sp>
      <p:sp>
        <p:nvSpPr>
          <p:cNvPr id="116" name="Google Shape;116;p2"/>
          <p:cNvSpPr txBox="1"/>
          <p:nvPr/>
        </p:nvSpPr>
        <p:spPr>
          <a:xfrm>
            <a:off x="969665" y="5240255"/>
            <a:ext cx="7260000" cy="646500"/>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chemeClr val="dk1"/>
              </a:buClr>
              <a:buSzPts val="1800"/>
              <a:buFont typeface="Quattrocento Sans"/>
              <a:buAutoNum type="arabicPeriod"/>
            </a:pPr>
            <a:r>
              <a:rPr lang="en-US" sz="1800" b="0" i="0" u="none" strike="noStrike" cap="none">
                <a:solidFill>
                  <a:schemeClr val="dk1"/>
                </a:solidFill>
                <a:latin typeface="Arial"/>
                <a:ea typeface="Arial"/>
                <a:cs typeface="Arial"/>
                <a:sym typeface="Arial"/>
              </a:rPr>
              <a:t>Online via Webex, Google Meet, Google Classroom</a:t>
            </a:r>
            <a:endParaRPr sz="1800" b="0" i="0" u="none" strike="noStrike" cap="none">
              <a:solidFill>
                <a:schemeClr val="dk1"/>
              </a:solidFill>
              <a:latin typeface="Arial"/>
              <a:ea typeface="Arial"/>
              <a:cs typeface="Arial"/>
              <a:sym typeface="Arial"/>
            </a:endParaRPr>
          </a:p>
          <a:p>
            <a:pPr marL="342900" marR="0" lvl="0" indent="-342900" algn="just" rtl="0">
              <a:lnSpc>
                <a:spcPct val="100000"/>
              </a:lnSpc>
              <a:spcBef>
                <a:spcPts val="0"/>
              </a:spcBef>
              <a:spcAft>
                <a:spcPts val="0"/>
              </a:spcAft>
              <a:buClr>
                <a:schemeClr val="dk1"/>
              </a:buClr>
              <a:buSzPts val="1800"/>
              <a:buFont typeface="Quattrocento Sans"/>
              <a:buAutoNum type="arabicPeriod"/>
            </a:pPr>
            <a:r>
              <a:rPr lang="en-US" sz="1800" b="0" i="0" u="none" strike="noStrike" cap="none">
                <a:solidFill>
                  <a:schemeClr val="dk1"/>
                </a:solidFill>
                <a:latin typeface="Arial"/>
                <a:ea typeface="Arial"/>
                <a:cs typeface="Arial"/>
                <a:sym typeface="Arial"/>
              </a:rPr>
              <a:t>Face to Face : </a:t>
            </a:r>
            <a:r>
              <a:rPr lang="en-US" sz="1800">
                <a:solidFill>
                  <a:schemeClr val="dk1"/>
                </a:solidFill>
              </a:rPr>
              <a:t>IT Centre</a:t>
            </a:r>
            <a:r>
              <a:rPr lang="en-US"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sym typeface="Arial"/>
            </a:endParaRPr>
          </a:p>
        </p:txBody>
      </p:sp>
      <p:sp>
        <p:nvSpPr>
          <p:cNvPr id="117" name="Google Shape;117;p2"/>
          <p:cNvSpPr/>
          <p:nvPr/>
        </p:nvSpPr>
        <p:spPr>
          <a:xfrm>
            <a:off x="416013" y="4717450"/>
            <a:ext cx="581231" cy="622824"/>
          </a:xfrm>
          <a:prstGeom prst="ellipse">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Quattrocento Sans"/>
              <a:buNone/>
            </a:pPr>
            <a:r>
              <a:rPr lang="en-US" sz="3600" b="1" i="0" u="none" strike="noStrike" cap="none">
                <a:solidFill>
                  <a:schemeClr val="lt1"/>
                </a:solidFill>
                <a:latin typeface="Quattrocento Sans"/>
                <a:ea typeface="Quattrocento Sans"/>
                <a:cs typeface="Quattrocento Sans"/>
                <a:sym typeface="Quattrocento Sans"/>
              </a:rPr>
              <a:t>3</a:t>
            </a:r>
            <a:endParaRPr sz="1800" b="0" i="0" u="none" strike="noStrike" cap="none">
              <a:solidFill>
                <a:schemeClr val="dk1"/>
              </a:solidFill>
              <a:latin typeface="Calibri"/>
              <a:ea typeface="Calibri"/>
              <a:cs typeface="Calibri"/>
              <a:sym typeface="Calibri"/>
            </a:endParaRPr>
          </a:p>
        </p:txBody>
      </p:sp>
      <p:sp>
        <p:nvSpPr>
          <p:cNvPr id="118" name="Google Shape;118;p2"/>
          <p:cNvSpPr txBox="1"/>
          <p:nvPr/>
        </p:nvSpPr>
        <p:spPr>
          <a:xfrm>
            <a:off x="1085437" y="4858866"/>
            <a:ext cx="3359988" cy="4375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Quattrocento Sans"/>
              <a:buNone/>
            </a:pPr>
            <a:r>
              <a:rPr lang="en-US" sz="2000" b="1" i="0" u="none" strike="noStrike" cap="none">
                <a:solidFill>
                  <a:schemeClr val="dk1"/>
                </a:solidFill>
                <a:latin typeface="Quattrocento Sans"/>
                <a:ea typeface="Quattrocento Sans"/>
                <a:cs typeface="Quattrocento Sans"/>
                <a:sym typeface="Quattrocento Sans"/>
              </a:rPr>
              <a:t>Teaching Medium</a:t>
            </a:r>
            <a:endParaRPr sz="2000" b="1" i="0" u="none" strike="noStrike" cap="none">
              <a:solidFill>
                <a:schemeClr val="dk1"/>
              </a:solidFill>
              <a:latin typeface="Quattrocento Sans"/>
              <a:ea typeface="Quattrocento Sans"/>
              <a:cs typeface="Quattrocento Sans"/>
              <a:sym typeface="Quattrocento Sans"/>
            </a:endParaRPr>
          </a:p>
        </p:txBody>
      </p:sp>
      <p:sp>
        <p:nvSpPr>
          <p:cNvPr id="119" name="Google Shape;119;p2"/>
          <p:cNvSpPr txBox="1"/>
          <p:nvPr/>
        </p:nvSpPr>
        <p:spPr>
          <a:xfrm>
            <a:off x="7483062" y="5000194"/>
            <a:ext cx="4447134" cy="3692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1 to 2 Hour(s)</a:t>
            </a:r>
            <a:endParaRPr sz="1800" b="0" i="0" u="none" strike="noStrike" cap="none">
              <a:solidFill>
                <a:schemeClr val="dk1"/>
              </a:solidFill>
              <a:latin typeface="Arial"/>
              <a:ea typeface="Arial"/>
              <a:cs typeface="Arial"/>
              <a:sym typeface="Arial"/>
            </a:endParaRPr>
          </a:p>
        </p:txBody>
      </p:sp>
      <p:sp>
        <p:nvSpPr>
          <p:cNvPr id="120" name="Google Shape;120;p2"/>
          <p:cNvSpPr/>
          <p:nvPr/>
        </p:nvSpPr>
        <p:spPr>
          <a:xfrm>
            <a:off x="6849978" y="4532911"/>
            <a:ext cx="581231" cy="629881"/>
          </a:xfrm>
          <a:prstGeom prst="ellipse">
            <a:avLst/>
          </a:prstGeom>
          <a:solidFill>
            <a:srgbClr val="FF000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3600"/>
              <a:buFont typeface="Quattrocento Sans"/>
              <a:buNone/>
            </a:pPr>
            <a:r>
              <a:rPr lang="en-US" sz="3600" b="1" i="0" u="none" strike="noStrike" cap="none">
                <a:solidFill>
                  <a:schemeClr val="lt1"/>
                </a:solidFill>
                <a:latin typeface="Quattrocento Sans"/>
                <a:ea typeface="Quattrocento Sans"/>
                <a:cs typeface="Quattrocento Sans"/>
                <a:sym typeface="Quattrocento Sans"/>
              </a:rPr>
              <a:t>4</a:t>
            </a:r>
            <a:endParaRPr sz="1800" b="0" i="0" u="none" strike="noStrike" cap="none">
              <a:solidFill>
                <a:schemeClr val="dk1"/>
              </a:solidFill>
              <a:latin typeface="Calibri"/>
              <a:ea typeface="Calibri"/>
              <a:cs typeface="Calibri"/>
              <a:sym typeface="Calibri"/>
            </a:endParaRPr>
          </a:p>
        </p:txBody>
      </p:sp>
      <p:sp>
        <p:nvSpPr>
          <p:cNvPr id="121" name="Google Shape;121;p2"/>
          <p:cNvSpPr txBox="1"/>
          <p:nvPr/>
        </p:nvSpPr>
        <p:spPr>
          <a:xfrm>
            <a:off x="7483062" y="4650095"/>
            <a:ext cx="3359988" cy="43758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Quattrocento Sans"/>
              <a:buNone/>
            </a:pPr>
            <a:r>
              <a:rPr lang="en-US" sz="2000" b="1" i="0" u="none" strike="noStrike" cap="none">
                <a:solidFill>
                  <a:schemeClr val="dk1"/>
                </a:solidFill>
                <a:latin typeface="Quattrocento Sans"/>
                <a:ea typeface="Quattrocento Sans"/>
                <a:cs typeface="Quattrocento Sans"/>
                <a:sym typeface="Quattrocento Sans"/>
              </a:rPr>
              <a:t>Duration</a:t>
            </a: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19"/>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256" name="Google Shape;256;p19"/>
          <p:cNvSpPr txBox="1"/>
          <p:nvPr/>
        </p:nvSpPr>
        <p:spPr>
          <a:xfrm>
            <a:off x="389628" y="169573"/>
            <a:ext cx="11188256" cy="1268687"/>
          </a:xfrm>
          <a:prstGeom prst="rect">
            <a:avLst/>
          </a:prstGeom>
          <a:noFill/>
          <a:ln>
            <a:noFill/>
          </a:ln>
        </p:spPr>
        <p:txBody>
          <a:bodyPr spcFirstLastPara="1" wrap="square" lIns="91425" tIns="45700" rIns="91425" bIns="45700" anchor="b" anchorCtr="0">
            <a:normAutofit lnSpcReduction="10000"/>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chemeClr val="dk1"/>
                </a:solidFill>
                <a:latin typeface="Libre Franklin"/>
                <a:ea typeface="Libre Franklin"/>
                <a:cs typeface="Libre Franklin"/>
                <a:sym typeface="Libre Franklin"/>
              </a:rPr>
              <a:t>REFERENCE MANAGEMENT SOFTWARE</a:t>
            </a:r>
            <a:endParaRPr sz="1400" b="0" i="0" u="none" strike="noStrike" cap="none">
              <a:solidFill>
                <a:srgbClr val="000000"/>
              </a:solidFill>
              <a:latin typeface="Arial"/>
              <a:ea typeface="Arial"/>
              <a:cs typeface="Arial"/>
              <a:sym typeface="Arial"/>
            </a:endParaRPr>
          </a:p>
        </p:txBody>
      </p:sp>
      <p:sp>
        <p:nvSpPr>
          <p:cNvPr id="257" name="Google Shape;257;p19"/>
          <p:cNvSpPr/>
          <p:nvPr/>
        </p:nvSpPr>
        <p:spPr>
          <a:xfrm>
            <a:off x="2171701" y="1987045"/>
            <a:ext cx="8077200" cy="31854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Reference management software that available in UiTM Libraries:</a:t>
            </a:r>
            <a:endParaRPr sz="1400" b="0" i="0" u="none" strike="noStrike" cap="none">
              <a:solidFill>
                <a:srgbClr val="000000"/>
              </a:solidFill>
              <a:latin typeface="Arial"/>
              <a:ea typeface="Arial"/>
              <a:cs typeface="Arial"/>
              <a:sym typeface="Arial"/>
            </a:endParaRPr>
          </a:p>
          <a:p>
            <a:pPr marL="342900" marR="0" lvl="0" indent="-342900" algn="just" rtl="0">
              <a:lnSpc>
                <a:spcPct val="100000"/>
              </a:lnSpc>
              <a:spcBef>
                <a:spcPts val="60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Mendeley</a:t>
            </a:r>
            <a:endParaRPr sz="2800" b="0" i="0" u="none" strike="noStrike" cap="none">
              <a:solidFill>
                <a:schemeClr val="dk1"/>
              </a:solidFill>
              <a:latin typeface="Arial"/>
              <a:ea typeface="Arial"/>
              <a:cs typeface="Arial"/>
              <a:sym typeface="Arial"/>
            </a:endParaRPr>
          </a:p>
          <a:p>
            <a:pPr marL="342900" marR="0" lvl="0" indent="-342900" algn="just"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*Endnote </a:t>
            </a:r>
            <a:endParaRPr sz="1400" b="0" i="0" u="none" strike="noStrike" cap="none">
              <a:solidFill>
                <a:srgbClr val="000000"/>
              </a:solidFill>
              <a:latin typeface="Arial"/>
              <a:ea typeface="Arial"/>
              <a:cs typeface="Arial"/>
              <a:sym typeface="Arial"/>
            </a:endParaRPr>
          </a:p>
          <a:p>
            <a:pPr marL="342900" marR="0" lvl="0" indent="-165100" algn="just" rtl="0">
              <a:lnSpc>
                <a:spcPct val="100000"/>
              </a:lnSpc>
              <a:spcBef>
                <a:spcPts val="0"/>
              </a:spcBef>
              <a:spcAft>
                <a:spcPts val="0"/>
              </a:spcAft>
              <a:buClr>
                <a:schemeClr val="dk1"/>
              </a:buClr>
              <a:buSzPts val="2800"/>
              <a:buFont typeface="Arial"/>
              <a:buNone/>
            </a:pPr>
            <a:endParaRPr sz="28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Arial"/>
                <a:ea typeface="Arial"/>
                <a:cs typeface="Arial"/>
                <a:sym typeface="Arial"/>
              </a:rPr>
              <a:t>(*This software is intended to UiTM registered users only)</a:t>
            </a:r>
            <a:endParaRPr sz="2800" b="0" i="1" u="none" strike="noStrike" cap="none">
              <a:solidFill>
                <a:schemeClr val="dk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20"/>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263" name="Google Shape;263;p20"/>
          <p:cNvSpPr txBox="1"/>
          <p:nvPr/>
        </p:nvSpPr>
        <p:spPr>
          <a:xfrm>
            <a:off x="346169" y="47698"/>
            <a:ext cx="11188256" cy="64719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000000"/>
              </a:buClr>
              <a:buSzPts val="3200"/>
              <a:buFont typeface="Arial"/>
              <a:buNone/>
            </a:pPr>
            <a:r>
              <a:rPr lang="en-US" sz="3200" b="1" i="0" u="none" strike="noStrike" cap="none">
                <a:solidFill>
                  <a:schemeClr val="dk1"/>
                </a:solidFill>
                <a:latin typeface="Libre Franklin"/>
                <a:ea typeface="Libre Franklin"/>
                <a:cs typeface="Libre Franklin"/>
                <a:sym typeface="Libre Franklin"/>
              </a:rPr>
              <a:t>MENDELEY VS ENDNOTE</a:t>
            </a:r>
            <a:endParaRPr sz="1400" b="0" i="0" u="none" strike="noStrike" cap="none">
              <a:solidFill>
                <a:srgbClr val="000000"/>
              </a:solidFill>
              <a:latin typeface="Arial"/>
              <a:ea typeface="Arial"/>
              <a:cs typeface="Arial"/>
              <a:sym typeface="Arial"/>
            </a:endParaRPr>
          </a:p>
        </p:txBody>
      </p:sp>
      <p:graphicFrame>
        <p:nvGraphicFramePr>
          <p:cNvPr id="264" name="Google Shape;264;p20"/>
          <p:cNvGraphicFramePr/>
          <p:nvPr/>
        </p:nvGraphicFramePr>
        <p:xfrm>
          <a:off x="1066237" y="624821"/>
          <a:ext cx="3000000" cy="3000000"/>
        </p:xfrm>
        <a:graphic>
          <a:graphicData uri="http://schemas.openxmlformats.org/drawingml/2006/table">
            <a:tbl>
              <a:tblPr firstRow="1" bandRow="1">
                <a:noFill/>
                <a:tableStyleId>{B99755BD-CB6B-4CA0-BF92-8ABC4D02AD5C}</a:tableStyleId>
              </a:tblPr>
              <a:tblGrid>
                <a:gridCol w="2617050">
                  <a:extLst>
                    <a:ext uri="{9D8B030D-6E8A-4147-A177-3AD203B41FA5}">
                      <a16:colId xmlns:a16="http://schemas.microsoft.com/office/drawing/2014/main" val="20000"/>
                    </a:ext>
                  </a:extLst>
                </a:gridCol>
                <a:gridCol w="2617050">
                  <a:extLst>
                    <a:ext uri="{9D8B030D-6E8A-4147-A177-3AD203B41FA5}">
                      <a16:colId xmlns:a16="http://schemas.microsoft.com/office/drawing/2014/main" val="20001"/>
                    </a:ext>
                  </a:extLst>
                </a:gridCol>
                <a:gridCol w="2617050">
                  <a:extLst>
                    <a:ext uri="{9D8B030D-6E8A-4147-A177-3AD203B41FA5}">
                      <a16:colId xmlns:a16="http://schemas.microsoft.com/office/drawing/2014/main" val="20002"/>
                    </a:ext>
                  </a:extLst>
                </a:gridCol>
                <a:gridCol w="2617050">
                  <a:extLst>
                    <a:ext uri="{9D8B030D-6E8A-4147-A177-3AD203B41FA5}">
                      <a16:colId xmlns:a16="http://schemas.microsoft.com/office/drawing/2014/main" val="20003"/>
                    </a:ext>
                  </a:extLst>
                </a:gridCol>
              </a:tblGrid>
              <a:tr h="370850">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Feature</a:t>
                      </a:r>
                      <a:endParaRPr sz="1200" b="0" i="0" u="none" strike="noStrike" cap="none">
                        <a:solidFill>
                          <a:srgbClr val="000000"/>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Benefits</a:t>
                      </a:r>
                      <a:endParaRPr sz="1200" b="0" i="0" u="none" strike="noStrike" cap="none">
                        <a:solidFill>
                          <a:srgbClr val="000000"/>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Mendeley</a:t>
                      </a:r>
                      <a:endParaRPr sz="1200" b="0" i="0" u="none" strike="noStrike" cap="none">
                        <a:solidFill>
                          <a:srgbClr val="000000"/>
                        </a:solidFill>
                        <a:latin typeface="Arial"/>
                        <a:ea typeface="Arial"/>
                        <a:cs typeface="Arial"/>
                        <a:sym typeface="Arial"/>
                      </a:endParaRPr>
                    </a:p>
                  </a:txBody>
                  <a:tcPr marL="91450" marR="91450" marT="45725" marB="45725"/>
                </a:tc>
                <a:tc>
                  <a:txBody>
                    <a:bodyPr/>
                    <a:lstStyle/>
                    <a:p>
                      <a:pPr marL="0" marR="0" lvl="0" indent="0" algn="ctr"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EndNote </a:t>
                      </a:r>
                      <a:endParaRPr sz="1200" b="0" i="0" u="none" strike="noStrike" cap="none">
                        <a:solidFill>
                          <a:srgbClr val="000000"/>
                        </a:solidFill>
                        <a:latin typeface="Arial"/>
                        <a:ea typeface="Arial"/>
                        <a:cs typeface="Arial"/>
                        <a:sym typeface="Arial"/>
                      </a:endParaRPr>
                    </a:p>
                  </a:txBody>
                  <a:tcPr marL="91450" marR="91450" marT="45725" marB="45725"/>
                </a:tc>
                <a:extLst>
                  <a:ext uri="{0D108BD9-81ED-4DB2-BD59-A6C34878D82A}">
                    <a16:rowId xmlns:a16="http://schemas.microsoft.com/office/drawing/2014/main" val="10000"/>
                  </a:ext>
                </a:extLst>
              </a:tr>
              <a:tr h="57320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Secure, sync across</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multiple platforms</a:t>
                      </a:r>
                      <a:endParaRPr sz="1200" b="0" i="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Anytime, anywhere access</a:t>
                      </a:r>
                      <a:endParaRPr sz="1200" u="none" strike="noStrike" cap="none">
                        <a:latin typeface="Arial"/>
                        <a:ea typeface="Arial"/>
                        <a:cs typeface="Arial"/>
                        <a:sym typeface="Arial"/>
                      </a:endParaRPr>
                    </a:p>
                  </a:txBody>
                  <a:tcPr marL="91450" marR="91450" marT="45725" marB="45725"/>
                </a:tc>
                <a:tc>
                  <a:txBody>
                    <a:bodyPr/>
                    <a:lstStyle/>
                    <a:p>
                      <a:pPr marL="285750" marR="0" lvl="0" indent="-285750" algn="l" rtl="0">
                        <a:lnSpc>
                          <a:spcPct val="100000"/>
                        </a:lnSpc>
                        <a:spcBef>
                          <a:spcPts val="0"/>
                        </a:spcBef>
                        <a:spcAft>
                          <a:spcPts val="0"/>
                        </a:spcAft>
                        <a:buClr>
                          <a:schemeClr val="dk1"/>
                        </a:buClr>
                        <a:buSzPts val="1200"/>
                        <a:buFont typeface="Arial"/>
                        <a:buChar char="•"/>
                      </a:pPr>
                      <a:r>
                        <a:rPr lang="en-US" sz="1200" u="none" strike="noStrike" cap="none">
                          <a:latin typeface="Arial"/>
                          <a:ea typeface="Arial"/>
                          <a:cs typeface="Arial"/>
                          <a:sym typeface="Arial"/>
                        </a:rPr>
                        <a:t>Desktop</a:t>
                      </a:r>
                      <a:endParaRPr sz="1400" u="none" strike="noStrike" cap="none"/>
                    </a:p>
                    <a:p>
                      <a:pPr marL="285750" marR="0" lvl="0" indent="-285750" algn="l" rtl="0">
                        <a:lnSpc>
                          <a:spcPct val="100000"/>
                        </a:lnSpc>
                        <a:spcBef>
                          <a:spcPts val="0"/>
                        </a:spcBef>
                        <a:spcAft>
                          <a:spcPts val="0"/>
                        </a:spcAft>
                        <a:buClr>
                          <a:schemeClr val="dk1"/>
                        </a:buClr>
                        <a:buSzPts val="1200"/>
                        <a:buFont typeface="Arial"/>
                        <a:buChar char="•"/>
                      </a:pPr>
                      <a:r>
                        <a:rPr lang="en-US" sz="1200" u="none" strike="noStrike" cap="none">
                          <a:latin typeface="Arial"/>
                          <a:ea typeface="Arial"/>
                          <a:cs typeface="Arial"/>
                          <a:sym typeface="Arial"/>
                        </a:rPr>
                        <a:t>Web</a:t>
                      </a:r>
                      <a:endParaRPr sz="1400" u="none" strike="noStrike" cap="none"/>
                    </a:p>
                    <a:p>
                      <a:pPr marL="285750" marR="0" lvl="0" indent="-285750" algn="l" rtl="0">
                        <a:lnSpc>
                          <a:spcPct val="100000"/>
                        </a:lnSpc>
                        <a:spcBef>
                          <a:spcPts val="0"/>
                        </a:spcBef>
                        <a:spcAft>
                          <a:spcPts val="0"/>
                        </a:spcAft>
                        <a:buClr>
                          <a:schemeClr val="dk1"/>
                        </a:buClr>
                        <a:buSzPts val="1200"/>
                        <a:buFont typeface="Arial"/>
                        <a:buChar char="•"/>
                      </a:pPr>
                      <a:r>
                        <a:rPr lang="en-US" sz="1200" u="none" strike="noStrike" cap="none">
                          <a:latin typeface="Arial"/>
                          <a:ea typeface="Arial"/>
                          <a:cs typeface="Arial"/>
                          <a:sym typeface="Arial"/>
                        </a:rPr>
                        <a:t>Mobile (iOS and soon Android)</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Desktop</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Web</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Mobile (iOS)</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Does not sync</a:t>
                      </a:r>
                      <a:endParaRPr sz="1400" u="none" strike="noStrike" cap="none"/>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Full text search</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Be able to find the right</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information quickly</a:t>
                      </a:r>
                      <a:endParaRPr sz="1200" b="0" i="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Yes</a:t>
                      </a:r>
                      <a:endParaRPr sz="12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Annotations, highlights</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Share comments with others</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No – free version</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Yes – paid version</a:t>
                      </a:r>
                      <a:endParaRPr sz="1200" b="0" i="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Group, follow capability</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Ability to share information/</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full text as well as ‘follow’</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group trends</a:t>
                      </a:r>
                      <a:endParaRPr sz="1200" b="0" i="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Yes</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Only private groups</a:t>
                      </a:r>
                      <a:endParaRPr sz="12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Personalized</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recommendation</a:t>
                      </a:r>
                      <a:endParaRPr sz="1200" b="0" i="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Proactive recommendation</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Related papers – free</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Mendeley suggest – paid</a:t>
                      </a:r>
                      <a:endParaRPr sz="1200" b="0" i="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No</a:t>
                      </a:r>
                      <a:endParaRPr sz="1400" u="none" strike="noStrike" cap="none"/>
                    </a:p>
                  </a:txBody>
                  <a:tcPr marL="91450" marR="91450" marT="45725" marB="45725"/>
                </a:tc>
                <a:extLst>
                  <a:ext uri="{0D108BD9-81ED-4DB2-BD59-A6C34878D82A}">
                    <a16:rowId xmlns:a16="http://schemas.microsoft.com/office/drawing/2014/main" val="10005"/>
                  </a:ext>
                </a:extLst>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Citation style</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More styles = flexibility</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7000 styles</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6500 styles</a:t>
                      </a:r>
                      <a:endParaRPr sz="12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Auto-extract of metadata</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from PDF</a:t>
                      </a:r>
                      <a:endParaRPr sz="1200" b="0" i="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Saves time and accuracy to</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create citation</a:t>
                      </a:r>
                      <a:endParaRPr sz="1200" b="0" i="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Extracts full citation metadata,</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DOI, PubMed, and Arxiv ID</a:t>
                      </a:r>
                      <a:endParaRPr sz="1200" b="0" i="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Only DOI and</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embeded PDFs</a:t>
                      </a:r>
                      <a:endParaRPr sz="1400" u="none" strike="noStrike" cap="none"/>
                    </a:p>
                  </a:txBody>
                  <a:tcPr marL="91450" marR="91450" marT="45725" marB="45725"/>
                </a:tc>
                <a:extLst>
                  <a:ext uri="{0D108BD9-81ED-4DB2-BD59-A6C34878D82A}">
                    <a16:rowId xmlns:a16="http://schemas.microsoft.com/office/drawing/2014/main" val="10007"/>
                  </a:ext>
                </a:extLst>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Library system</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integration</a:t>
                      </a:r>
                      <a:endParaRPr sz="1200" b="0" i="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Enable one-click download</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No (TBC in 2015)</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Yes</a:t>
                      </a:r>
                      <a:endParaRPr sz="1400" u="none" strike="noStrike" cap="none"/>
                    </a:p>
                  </a:txBody>
                  <a:tcPr marL="91450" marR="91450" marT="45725" marB="45725"/>
                </a:tc>
                <a:extLst>
                  <a:ext uri="{0D108BD9-81ED-4DB2-BD59-A6C34878D82A}">
                    <a16:rowId xmlns:a16="http://schemas.microsoft.com/office/drawing/2014/main" val="10008"/>
                  </a:ext>
                </a:extLst>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Support non-English</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documents and UI</a:t>
                      </a:r>
                      <a:endParaRPr sz="1200" b="0" i="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More user adoption</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No</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Yes</a:t>
                      </a:r>
                      <a:endParaRPr sz="1400" u="none" strike="noStrike" cap="none"/>
                    </a:p>
                  </a:txBody>
                  <a:tcPr marL="91450" marR="91450" marT="45725" marB="45725"/>
                </a:tc>
                <a:extLst>
                  <a:ext uri="{0D108BD9-81ED-4DB2-BD59-A6C34878D82A}">
                    <a16:rowId xmlns:a16="http://schemas.microsoft.com/office/drawing/2014/main" val="10009"/>
                  </a:ext>
                </a:extLst>
              </a:tr>
              <a:tr h="370850">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Freemium version</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Low-cost to entry</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Yes – 2 GB of storage</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Yes – 2 GB of storage</a:t>
                      </a:r>
                      <a:endParaRPr sz="1200" u="none" strike="noStrike" cap="none">
                        <a:latin typeface="Arial"/>
                        <a:ea typeface="Arial"/>
                        <a:cs typeface="Arial"/>
                        <a:sym typeface="Arial"/>
                      </a:endParaRPr>
                    </a:p>
                  </a:txBody>
                  <a:tcPr marL="91450" marR="91450" marT="45725" marB="45725"/>
                </a:tc>
                <a:extLst>
                  <a:ext uri="{0D108BD9-81ED-4DB2-BD59-A6C34878D82A}">
                    <a16:rowId xmlns:a16="http://schemas.microsoft.com/office/drawing/2014/main" val="10010"/>
                  </a:ext>
                </a:extLst>
              </a:tr>
              <a:tr h="527475">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Alumni policy</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Benefits for alumni</a:t>
                      </a:r>
                      <a:endParaRPr sz="1200" u="none" strike="noStrike" cap="none">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Yes – 12 months grace period</a:t>
                      </a:r>
                      <a:endParaRPr sz="1400" u="none" strike="noStrike" cap="none"/>
                    </a:p>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then free account</a:t>
                      </a:r>
                      <a:endParaRPr sz="1200" b="0" i="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00000"/>
                        </a:lnSpc>
                        <a:spcBef>
                          <a:spcPts val="0"/>
                        </a:spcBef>
                        <a:spcAft>
                          <a:spcPts val="0"/>
                        </a:spcAft>
                        <a:buClr>
                          <a:srgbClr val="000000"/>
                        </a:buClr>
                        <a:buSzPts val="1200"/>
                        <a:buFont typeface="Arial"/>
                        <a:buNone/>
                      </a:pPr>
                      <a:r>
                        <a:rPr lang="en-US" sz="1200" u="none" strike="noStrike" cap="none">
                          <a:latin typeface="Arial"/>
                          <a:ea typeface="Arial"/>
                          <a:cs typeface="Arial"/>
                          <a:sym typeface="Arial"/>
                        </a:rPr>
                        <a:t>None</a:t>
                      </a:r>
                      <a:endParaRPr sz="1400" u="none" strike="noStrike" cap="none"/>
                    </a:p>
                  </a:txBody>
                  <a:tcPr marL="91450" marR="91450" marT="45725" marB="45725"/>
                </a:tc>
                <a:extLst>
                  <a:ext uri="{0D108BD9-81ED-4DB2-BD59-A6C34878D82A}">
                    <a16:rowId xmlns:a16="http://schemas.microsoft.com/office/drawing/2014/main" val="10011"/>
                  </a:ext>
                </a:extLst>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21"/>
          <p:cNvSpPr txBox="1">
            <a:spLocks noGrp="1"/>
          </p:cNvSpPr>
          <p:nvPr>
            <p:ph type="ctrTitle"/>
          </p:nvPr>
        </p:nvSpPr>
        <p:spPr>
          <a:xfrm>
            <a:off x="1473200" y="2049463"/>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b="1">
                <a:latin typeface="Arial"/>
                <a:ea typeface="Arial"/>
                <a:cs typeface="Arial"/>
                <a:sym typeface="Arial"/>
              </a:rPr>
              <a:t>REFERENCE MANAGEMENT SOFTWARE: MENDELEY</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22"/>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275" name="Google Shape;275;p22"/>
          <p:cNvSpPr txBox="1"/>
          <p:nvPr/>
        </p:nvSpPr>
        <p:spPr>
          <a:xfrm>
            <a:off x="389628" y="169573"/>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6000"/>
              <a:buFont typeface="Libre Franklin"/>
              <a:buNone/>
            </a:pPr>
            <a:r>
              <a:rPr lang="en-US" sz="4400" b="1" i="0" u="none" strike="noStrike" cap="none">
                <a:solidFill>
                  <a:schemeClr val="dk1"/>
                </a:solidFill>
                <a:latin typeface="Libre Franklin"/>
                <a:ea typeface="Libre Franklin"/>
                <a:cs typeface="Libre Franklin"/>
                <a:sym typeface="Libre Franklin"/>
              </a:rPr>
              <a:t>WHAT IS MENDELEY</a:t>
            </a:r>
            <a:endParaRPr sz="1200" b="1" i="0" u="none" strike="noStrike" cap="none">
              <a:solidFill>
                <a:schemeClr val="dk1"/>
              </a:solidFill>
              <a:latin typeface="Calibri"/>
              <a:ea typeface="Calibri"/>
              <a:cs typeface="Calibri"/>
              <a:sym typeface="Calibri"/>
            </a:endParaRPr>
          </a:p>
        </p:txBody>
      </p:sp>
      <p:sp>
        <p:nvSpPr>
          <p:cNvPr id="276" name="Google Shape;276;p22"/>
          <p:cNvSpPr/>
          <p:nvPr/>
        </p:nvSpPr>
        <p:spPr>
          <a:xfrm>
            <a:off x="1068122" y="2400829"/>
            <a:ext cx="1948702" cy="1869415"/>
          </a:xfrm>
          <a:prstGeom prst="rect">
            <a:avLst/>
          </a:prstGeom>
          <a:noFill/>
          <a:ln>
            <a:noFill/>
          </a:ln>
        </p:spPr>
        <p:txBody>
          <a:bodyPr spcFirstLastPara="1" wrap="square" lIns="837925" tIns="850625" rIns="1091850" bIns="177725" anchor="ctr" anchorCtr="0">
            <a:spAutoFit/>
          </a:bodyPr>
          <a:lstStyle/>
          <a:p>
            <a:pPr marL="0" marR="0" lvl="0" indent="0" algn="l" rtl="0">
              <a:lnSpc>
                <a:spcPct val="100000"/>
              </a:lnSpc>
              <a:spcBef>
                <a:spcPts val="0"/>
              </a:spcBef>
              <a:spcAft>
                <a:spcPts val="0"/>
              </a:spcAft>
              <a:buClr>
                <a:schemeClr val="dk1"/>
              </a:buClr>
              <a:buSzPts val="1000"/>
              <a:buFont typeface="Arial"/>
              <a:buNone/>
            </a:pPr>
            <a:br>
              <a:rPr lang="en-US" sz="1000" b="0" i="0" u="none" strike="noStrike" cap="none">
                <a:solidFill>
                  <a:schemeClr val="dk1"/>
                </a:solidFill>
                <a:latin typeface="Arial"/>
                <a:ea typeface="Arial"/>
                <a:cs typeface="Arial"/>
                <a:sym typeface="Arial"/>
              </a:rPr>
            </a:b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000"/>
              <a:buFont typeface="Arial"/>
              <a:buNone/>
            </a:pPr>
            <a:br>
              <a:rPr lang="en-US" sz="1000" b="0" i="0" u="none" strike="noStrike" cap="none">
                <a:solidFill>
                  <a:schemeClr val="dk1"/>
                </a:solidFill>
                <a:latin typeface="Arial"/>
                <a:ea typeface="Arial"/>
                <a:cs typeface="Arial"/>
                <a:sym typeface="Arial"/>
              </a:rPr>
            </a:b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77" name="Google Shape;277;p22"/>
          <p:cNvSpPr/>
          <p:nvPr/>
        </p:nvSpPr>
        <p:spPr>
          <a:xfrm>
            <a:off x="569267" y="1567278"/>
            <a:ext cx="6894551" cy="3185447"/>
          </a:xfrm>
          <a:prstGeom prst="rect">
            <a:avLst/>
          </a:prstGeom>
          <a:noFill/>
          <a:ln>
            <a:noFill/>
          </a:ln>
        </p:spPr>
        <p:txBody>
          <a:bodyPr spcFirstLastPara="1" wrap="square" lIns="45700" tIns="45700" rIns="45700" bIns="45700" anchor="t" anchorCtr="0">
            <a:spAutoFit/>
          </a:bodyPr>
          <a:lstStyle/>
          <a:p>
            <a:pPr marL="444500" marR="0" lvl="0" indent="-444500" algn="l" rtl="0">
              <a:lnSpc>
                <a:spcPct val="15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Free Academic Software</a:t>
            </a:r>
            <a:endParaRPr sz="1400" b="0" i="0" u="none" strike="noStrike" cap="none">
              <a:solidFill>
                <a:srgbClr val="000000"/>
              </a:solidFill>
              <a:latin typeface="Arial"/>
              <a:ea typeface="Arial"/>
              <a:cs typeface="Arial"/>
              <a:sym typeface="Arial"/>
            </a:endParaRPr>
          </a:p>
          <a:p>
            <a:pPr marL="444500" marR="0" lvl="0" indent="-444500" algn="l" rtl="0">
              <a:lnSpc>
                <a:spcPct val="15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Web: Mendeley Reference Manager</a:t>
            </a:r>
            <a:endParaRPr sz="1400" b="0" i="0" u="none" strike="noStrike" cap="none">
              <a:solidFill>
                <a:srgbClr val="000000"/>
              </a:solidFill>
              <a:latin typeface="Arial"/>
              <a:ea typeface="Arial"/>
              <a:cs typeface="Arial"/>
              <a:sym typeface="Arial"/>
            </a:endParaRPr>
          </a:p>
          <a:p>
            <a:pPr marL="444500" marR="0" lvl="0" indent="-444500" algn="l" rtl="0">
              <a:lnSpc>
                <a:spcPct val="15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Desktop</a:t>
            </a:r>
            <a:endParaRPr sz="1400" b="0" i="0" u="none" strike="noStrike" cap="none">
              <a:solidFill>
                <a:srgbClr val="000000"/>
              </a:solidFill>
              <a:latin typeface="Arial"/>
              <a:ea typeface="Arial"/>
              <a:cs typeface="Arial"/>
              <a:sym typeface="Arial"/>
            </a:endParaRPr>
          </a:p>
          <a:p>
            <a:pPr marL="444500" marR="0" lvl="0" indent="-444500" algn="l" rtl="0">
              <a:lnSpc>
                <a:spcPct val="15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Ms Word: Mendeley Cite-O-Matic</a:t>
            </a:r>
            <a:endParaRPr sz="1400" b="0" i="0" u="none" strike="noStrike" cap="none">
              <a:solidFill>
                <a:srgbClr val="000000"/>
              </a:solidFill>
              <a:latin typeface="Arial"/>
              <a:ea typeface="Arial"/>
              <a:cs typeface="Arial"/>
              <a:sym typeface="Arial"/>
            </a:endParaRPr>
          </a:p>
          <a:p>
            <a:pPr marL="444500" marR="0" lvl="0" indent="-444500" algn="l" rtl="0">
              <a:lnSpc>
                <a:spcPct val="150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Mendeley Web Importer</a:t>
            </a:r>
            <a:endParaRPr sz="1400" b="0" i="0" u="none" strike="noStrike" cap="none">
              <a:solidFill>
                <a:srgbClr val="000000"/>
              </a:solidFill>
              <a:latin typeface="Arial"/>
              <a:ea typeface="Arial"/>
              <a:cs typeface="Arial"/>
              <a:sym typeface="Arial"/>
            </a:endParaRPr>
          </a:p>
          <a:p>
            <a:pPr marL="0" marR="0" lvl="0" indent="0" algn="l" rtl="0">
              <a:lnSpc>
                <a:spcPct val="15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8" name="Google Shape;278;p22"/>
          <p:cNvPicPr preferRelativeResize="0"/>
          <p:nvPr/>
        </p:nvPicPr>
        <p:blipFill rotWithShape="1">
          <a:blip r:embed="rId4">
            <a:alphaModFix/>
          </a:blip>
          <a:srcRect/>
          <a:stretch/>
        </p:blipFill>
        <p:spPr>
          <a:xfrm>
            <a:off x="7936839" y="1668629"/>
            <a:ext cx="3509589" cy="2627449"/>
          </a:xfrm>
          <a:prstGeom prst="rect">
            <a:avLst/>
          </a:prstGeom>
          <a:noFill/>
          <a:ln>
            <a:noFill/>
          </a:ln>
        </p:spPr>
      </p:pic>
      <p:pic>
        <p:nvPicPr>
          <p:cNvPr id="279" name="Google Shape;279;p22"/>
          <p:cNvPicPr preferRelativeResize="0"/>
          <p:nvPr/>
        </p:nvPicPr>
        <p:blipFill rotWithShape="1">
          <a:blip r:embed="rId5">
            <a:alphaModFix/>
          </a:blip>
          <a:srcRect l="25766" t="20915" r="25120" b="45374"/>
          <a:stretch/>
        </p:blipFill>
        <p:spPr>
          <a:xfrm>
            <a:off x="7420381" y="4454501"/>
            <a:ext cx="4542504" cy="1752989"/>
          </a:xfrm>
          <a:prstGeom prst="rect">
            <a:avLst/>
          </a:prstGeom>
          <a:noFill/>
          <a:ln>
            <a:noFill/>
          </a:ln>
        </p:spPr>
      </p:pic>
      <p:sp>
        <p:nvSpPr>
          <p:cNvPr id="280" name="Google Shape;280;p22"/>
          <p:cNvSpPr txBox="1"/>
          <p:nvPr/>
        </p:nvSpPr>
        <p:spPr>
          <a:xfrm>
            <a:off x="569267" y="4754541"/>
            <a:ext cx="6098344" cy="1077218"/>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Arial"/>
                <a:ea typeface="Arial"/>
                <a:cs typeface="Arial"/>
                <a:sym typeface="Arial"/>
              </a:rPr>
              <a:t>Note</a:t>
            </a:r>
            <a:r>
              <a:rPr lang="en-US" sz="1600" b="0" i="0" u="none" strike="noStrike" cap="none">
                <a:solidFill>
                  <a:schemeClr val="dk1"/>
                </a:solidFill>
                <a:latin typeface="Arial"/>
                <a:ea typeface="Arial"/>
                <a:cs typeface="Arial"/>
                <a:sym typeface="Arial"/>
              </a:rPr>
              <a:t>: The Mendeley mobile app is discontinued. You can use the Mendeley Reference Manager web application instead. The Mendeley app this is no longer available to users. The app has been removed from the Google Play Store and the App Store.</a:t>
            </a:r>
            <a:endParaRPr sz="1600" b="0" i="0" u="none" strike="noStrike" cap="none">
              <a:solidFill>
                <a:schemeClr val="dk1"/>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23"/>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286" name="Google Shape;286;p23"/>
          <p:cNvSpPr txBox="1"/>
          <p:nvPr/>
        </p:nvSpPr>
        <p:spPr>
          <a:xfrm>
            <a:off x="388435" y="75042"/>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6000"/>
              <a:buFont typeface="Libre Franklin"/>
              <a:buNone/>
            </a:pPr>
            <a:r>
              <a:rPr lang="en-US" sz="3600" b="1" i="0" u="none" strike="noStrike" cap="none">
                <a:solidFill>
                  <a:schemeClr val="dk1"/>
                </a:solidFill>
                <a:latin typeface="Arial"/>
                <a:ea typeface="Arial"/>
                <a:cs typeface="Arial"/>
                <a:sym typeface="Arial"/>
              </a:rPr>
              <a:t>WHAT IS MENDELEY</a:t>
            </a:r>
            <a:endParaRPr sz="1050" b="1" i="0" u="none" strike="noStrike" cap="none">
              <a:solidFill>
                <a:schemeClr val="dk1"/>
              </a:solidFill>
              <a:latin typeface="Arial"/>
              <a:ea typeface="Arial"/>
              <a:cs typeface="Arial"/>
              <a:sym typeface="Arial"/>
            </a:endParaRPr>
          </a:p>
        </p:txBody>
      </p:sp>
      <p:pic>
        <p:nvPicPr>
          <p:cNvPr id="287" name="Google Shape;287;p23" descr="Z:\Documents\(2) Mendeley\Teaching material\Presentation\Screenshots\pics\5.png"/>
          <p:cNvPicPr preferRelativeResize="0"/>
          <p:nvPr/>
        </p:nvPicPr>
        <p:blipFill rotWithShape="1">
          <a:blip r:embed="rId4">
            <a:alphaModFix/>
          </a:blip>
          <a:srcRect/>
          <a:stretch/>
        </p:blipFill>
        <p:spPr>
          <a:xfrm>
            <a:off x="1066237" y="1648491"/>
            <a:ext cx="3621287" cy="4280175"/>
          </a:xfrm>
          <a:prstGeom prst="rect">
            <a:avLst/>
          </a:prstGeom>
          <a:noFill/>
          <a:ln>
            <a:noFill/>
          </a:ln>
        </p:spPr>
      </p:pic>
      <p:sp>
        <p:nvSpPr>
          <p:cNvPr id="288" name="Google Shape;288;p23"/>
          <p:cNvSpPr txBox="1"/>
          <p:nvPr/>
        </p:nvSpPr>
        <p:spPr>
          <a:xfrm>
            <a:off x="4826000" y="1997441"/>
            <a:ext cx="3886200" cy="132343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Mendeley is a </a:t>
            </a:r>
            <a:r>
              <a:rPr lang="en-US" sz="2000" b="1" i="1" u="none" strike="noStrike" cap="none">
                <a:solidFill>
                  <a:schemeClr val="dk1"/>
                </a:solidFill>
                <a:latin typeface="Arial"/>
                <a:ea typeface="Arial"/>
                <a:cs typeface="Arial"/>
                <a:sym typeface="Arial"/>
              </a:rPr>
              <a:t>reference manager </a:t>
            </a:r>
            <a:r>
              <a:rPr lang="en-US" sz="2000" b="0" i="0" u="none" strike="noStrike" cap="none">
                <a:solidFill>
                  <a:schemeClr val="dk1"/>
                </a:solidFill>
                <a:latin typeface="Arial"/>
                <a:ea typeface="Arial"/>
                <a:cs typeface="Arial"/>
                <a:sym typeface="Arial"/>
              </a:rPr>
              <a:t>allowing you to manage, read, share, annotate and cite your research papers...</a:t>
            </a:r>
            <a:endParaRPr sz="2000" b="0" i="0" u="none" strike="noStrike" cap="none">
              <a:solidFill>
                <a:schemeClr val="dk1"/>
              </a:solidFill>
              <a:latin typeface="Arial"/>
              <a:ea typeface="Arial"/>
              <a:cs typeface="Arial"/>
              <a:sym typeface="Arial"/>
            </a:endParaRPr>
          </a:p>
        </p:txBody>
      </p:sp>
      <p:grpSp>
        <p:nvGrpSpPr>
          <p:cNvPr id="289" name="Google Shape;289;p23"/>
          <p:cNvGrpSpPr/>
          <p:nvPr/>
        </p:nvGrpSpPr>
        <p:grpSpPr>
          <a:xfrm>
            <a:off x="3299190" y="4022497"/>
            <a:ext cx="8410575" cy="2196154"/>
            <a:chOff x="428625" y="2940262"/>
            <a:chExt cx="8410575" cy="2196154"/>
          </a:xfrm>
        </p:grpSpPr>
        <p:sp>
          <p:nvSpPr>
            <p:cNvPr id="290" name="Google Shape;290;p23"/>
            <p:cNvSpPr txBox="1"/>
            <p:nvPr/>
          </p:nvSpPr>
          <p:spPr>
            <a:xfrm>
              <a:off x="428625" y="3505200"/>
              <a:ext cx="3838575" cy="163121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...and an </a:t>
              </a:r>
              <a:r>
                <a:rPr lang="en-US" sz="2000" b="1" i="1" u="none" strike="noStrike" cap="none">
                  <a:solidFill>
                    <a:schemeClr val="dk1"/>
                  </a:solidFill>
                  <a:latin typeface="Arial"/>
                  <a:ea typeface="Arial"/>
                  <a:cs typeface="Arial"/>
                  <a:sym typeface="Arial"/>
                </a:rPr>
                <a:t>academic collaboration network </a:t>
              </a:r>
              <a:r>
                <a:rPr lang="en-US" sz="2000" b="0" i="0" u="none" strike="noStrike" cap="none">
                  <a:solidFill>
                    <a:schemeClr val="dk1"/>
                  </a:solidFill>
                  <a:latin typeface="Arial"/>
                  <a:ea typeface="Arial"/>
                  <a:cs typeface="Arial"/>
                  <a:sym typeface="Arial"/>
                </a:rPr>
                <a:t>with 4 Million users to connect like-minded researchers &amp; discover research trends and statistics.</a:t>
              </a:r>
              <a:endParaRPr sz="2000" b="0" i="0" u="none" strike="noStrike" cap="none">
                <a:solidFill>
                  <a:schemeClr val="dk1"/>
                </a:solidFill>
                <a:latin typeface="Arial"/>
                <a:ea typeface="Arial"/>
                <a:cs typeface="Arial"/>
                <a:sym typeface="Arial"/>
              </a:endParaRPr>
            </a:p>
          </p:txBody>
        </p:sp>
        <p:pic>
          <p:nvPicPr>
            <p:cNvPr id="291" name="Google Shape;291;p23"/>
            <p:cNvPicPr preferRelativeResize="0"/>
            <p:nvPr/>
          </p:nvPicPr>
          <p:blipFill rotWithShape="1">
            <a:blip r:embed="rId5">
              <a:alphaModFix/>
            </a:blip>
            <a:srcRect/>
            <a:stretch/>
          </p:blipFill>
          <p:spPr>
            <a:xfrm>
              <a:off x="5181602" y="2940262"/>
              <a:ext cx="3657598" cy="2196154"/>
            </a:xfrm>
            <a:prstGeom prst="rect">
              <a:avLst/>
            </a:prstGeom>
            <a:noFill/>
            <a:ln>
              <a:noFill/>
            </a:ln>
            <a:effectLst>
              <a:outerShdw dist="35921" dir="2700000" algn="ctr" rotWithShape="0">
                <a:schemeClr val="lt2"/>
              </a:outerShdw>
              <a:reflection stA="50000" endA="300" endPos="55000" sy="-100000" algn="bl" rotWithShape="0"/>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66"/>
          <p:cNvSpPr txBox="1">
            <a:spLocks noGrp="1"/>
          </p:cNvSpPr>
          <p:nvPr>
            <p:ph type="title"/>
          </p:nvPr>
        </p:nvSpPr>
        <p:spPr>
          <a:xfrm>
            <a:off x="388435" y="-122454"/>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b="1"/>
              <a:t>Mendeley Term</a:t>
            </a:r>
            <a:endParaRPr b="1"/>
          </a:p>
        </p:txBody>
      </p:sp>
      <p:sp>
        <p:nvSpPr>
          <p:cNvPr id="297" name="Google Shape;297;p66"/>
          <p:cNvSpPr txBox="1">
            <a:spLocks noGrp="1"/>
          </p:cNvSpPr>
          <p:nvPr>
            <p:ph type="body" idx="1"/>
          </p:nvPr>
        </p:nvSpPr>
        <p:spPr>
          <a:xfrm>
            <a:off x="721918" y="1085039"/>
            <a:ext cx="10777114" cy="4893731"/>
          </a:xfrm>
          <a:prstGeom prst="rect">
            <a:avLst/>
          </a:prstGeom>
          <a:noFill/>
          <a:ln>
            <a:noFill/>
          </a:ln>
        </p:spPr>
        <p:txBody>
          <a:bodyPr spcFirstLastPara="1" wrap="square" lIns="91425" tIns="45700" rIns="91425" bIns="45700" anchor="t" anchorCtr="0">
            <a:normAutofit fontScale="85000" lnSpcReduction="20000"/>
          </a:bodyPr>
          <a:lstStyle/>
          <a:p>
            <a:pPr marL="114300" lvl="0" indent="0" algn="l" rtl="0">
              <a:lnSpc>
                <a:spcPct val="90000"/>
              </a:lnSpc>
              <a:spcBef>
                <a:spcPts val="1000"/>
              </a:spcBef>
              <a:spcAft>
                <a:spcPts val="0"/>
              </a:spcAft>
              <a:buSzPct val="75630"/>
              <a:buNone/>
            </a:pPr>
            <a:r>
              <a:rPr lang="en-US" b="1"/>
              <a:t>• Mendeley Desktop: </a:t>
            </a:r>
            <a:r>
              <a:rPr lang="en-US"/>
              <a:t>Mendeley Desktop is the downloaded part of the software installed onto your computer. Download Mendeley Desktop if you haven’t already.</a:t>
            </a:r>
            <a:endParaRPr/>
          </a:p>
          <a:p>
            <a:pPr marL="114300" lvl="0" indent="0" algn="l" rtl="0">
              <a:lnSpc>
                <a:spcPct val="90000"/>
              </a:lnSpc>
              <a:spcBef>
                <a:spcPts val="1000"/>
              </a:spcBef>
              <a:spcAft>
                <a:spcPts val="0"/>
              </a:spcAft>
              <a:buSzPct val="75630"/>
              <a:buNone/>
            </a:pPr>
            <a:endParaRPr/>
          </a:p>
          <a:p>
            <a:pPr marL="114300" lvl="0" indent="0" algn="l" rtl="0">
              <a:lnSpc>
                <a:spcPct val="90000"/>
              </a:lnSpc>
              <a:spcBef>
                <a:spcPts val="1000"/>
              </a:spcBef>
              <a:spcAft>
                <a:spcPts val="0"/>
              </a:spcAft>
              <a:buSzPct val="75630"/>
              <a:buNone/>
            </a:pPr>
            <a:r>
              <a:rPr lang="en-US" b="1"/>
              <a:t>• Mendeley Web: </a:t>
            </a:r>
            <a:r>
              <a:rPr lang="en-US"/>
              <a:t>This is the Mendeley website where you can access the web version of your library, edit your profile and search for papers, groups or people. </a:t>
            </a:r>
            <a:endParaRPr/>
          </a:p>
          <a:p>
            <a:pPr marL="114300" lvl="0" indent="0" algn="l" rtl="0">
              <a:lnSpc>
                <a:spcPct val="90000"/>
              </a:lnSpc>
              <a:spcBef>
                <a:spcPts val="1000"/>
              </a:spcBef>
              <a:spcAft>
                <a:spcPts val="0"/>
              </a:spcAft>
              <a:buSzPct val="75630"/>
              <a:buNone/>
            </a:pPr>
            <a:endParaRPr/>
          </a:p>
          <a:p>
            <a:pPr marL="114300" lvl="0" indent="0" algn="l" rtl="0">
              <a:lnSpc>
                <a:spcPct val="90000"/>
              </a:lnSpc>
              <a:spcBef>
                <a:spcPts val="1000"/>
              </a:spcBef>
              <a:spcAft>
                <a:spcPts val="0"/>
              </a:spcAft>
              <a:buSzPct val="75630"/>
              <a:buNone/>
            </a:pPr>
            <a:r>
              <a:rPr lang="en-US"/>
              <a:t>• </a:t>
            </a:r>
            <a:r>
              <a:rPr lang="en-US" b="1"/>
              <a:t>Sync: </a:t>
            </a:r>
            <a:r>
              <a:rPr lang="en-US"/>
              <a:t>The process of synchronizing your Mendeley data across devices. </a:t>
            </a:r>
            <a:endParaRPr/>
          </a:p>
          <a:p>
            <a:pPr marL="114300" lvl="0" indent="0" algn="l" rtl="0">
              <a:lnSpc>
                <a:spcPct val="90000"/>
              </a:lnSpc>
              <a:spcBef>
                <a:spcPts val="1000"/>
              </a:spcBef>
              <a:spcAft>
                <a:spcPts val="0"/>
              </a:spcAft>
              <a:buSzPct val="75630"/>
              <a:buNone/>
            </a:pPr>
            <a:endParaRPr/>
          </a:p>
          <a:p>
            <a:pPr marL="114300" lvl="0" indent="0" algn="l" rtl="0">
              <a:lnSpc>
                <a:spcPct val="90000"/>
              </a:lnSpc>
              <a:spcBef>
                <a:spcPts val="1000"/>
              </a:spcBef>
              <a:spcAft>
                <a:spcPts val="0"/>
              </a:spcAft>
              <a:buSzPct val="75630"/>
              <a:buNone/>
            </a:pPr>
            <a:r>
              <a:rPr lang="en-US"/>
              <a:t>• </a:t>
            </a:r>
            <a:r>
              <a:rPr lang="en-US" b="1"/>
              <a:t>Web Importer: </a:t>
            </a:r>
            <a:r>
              <a:rPr lang="en-US"/>
              <a:t>The browser bookmarklet that lets you quickly import documents from anywhere on the web. </a:t>
            </a:r>
            <a:endParaRPr/>
          </a:p>
          <a:p>
            <a:pPr marL="114300" lvl="0" indent="0" algn="l" rtl="0">
              <a:lnSpc>
                <a:spcPct val="90000"/>
              </a:lnSpc>
              <a:spcBef>
                <a:spcPts val="1000"/>
              </a:spcBef>
              <a:spcAft>
                <a:spcPts val="0"/>
              </a:spcAft>
              <a:buSzPct val="75630"/>
              <a:buNone/>
            </a:pPr>
            <a:endParaRPr/>
          </a:p>
          <a:p>
            <a:pPr marL="114300" lvl="0" indent="0" algn="l" rtl="0">
              <a:lnSpc>
                <a:spcPct val="90000"/>
              </a:lnSpc>
              <a:spcBef>
                <a:spcPts val="1000"/>
              </a:spcBef>
              <a:spcAft>
                <a:spcPts val="0"/>
              </a:spcAft>
              <a:buSzPct val="75630"/>
              <a:buNone/>
            </a:pPr>
            <a:r>
              <a:rPr lang="en-US"/>
              <a:t>• </a:t>
            </a:r>
            <a:r>
              <a:rPr lang="en-US" b="1"/>
              <a:t>Citation Plugin: </a:t>
            </a:r>
            <a:r>
              <a:rPr lang="en-US"/>
              <a:t>A plugin you can install that allows you to create and format your citations and bibliography according to your chosen style.</a:t>
            </a:r>
            <a:endParaRPr/>
          </a:p>
        </p:txBody>
      </p:sp>
      <p:pic>
        <p:nvPicPr>
          <p:cNvPr id="298" name="Google Shape;298;p66"/>
          <p:cNvPicPr preferRelativeResize="0"/>
          <p:nvPr/>
        </p:nvPicPr>
        <p:blipFill rotWithShape="1">
          <a:blip r:embed="rId3">
            <a:alphaModFix/>
          </a:blip>
          <a:srcRect/>
          <a:stretch/>
        </p:blipFill>
        <p:spPr>
          <a:xfrm>
            <a:off x="9951159" y="27188"/>
            <a:ext cx="2142870" cy="51314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24"/>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304" name="Google Shape;304;p24"/>
          <p:cNvSpPr txBox="1"/>
          <p:nvPr/>
        </p:nvSpPr>
        <p:spPr>
          <a:xfrm>
            <a:off x="-16669" y="152490"/>
            <a:ext cx="10278269" cy="126868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Arial"/>
                <a:ea typeface="Arial"/>
                <a:cs typeface="Arial"/>
                <a:sym typeface="Arial"/>
              </a:rPr>
              <a:t>HOW MENDELEY DRIVES RESEARCHER PRODUCTIVITY</a:t>
            </a:r>
            <a:endParaRPr sz="1400" b="0" i="0" u="none" strike="noStrike" cap="none">
              <a:solidFill>
                <a:srgbClr val="000000"/>
              </a:solidFill>
              <a:latin typeface="Arial"/>
              <a:ea typeface="Arial"/>
              <a:cs typeface="Arial"/>
              <a:sym typeface="Arial"/>
            </a:endParaRPr>
          </a:p>
        </p:txBody>
      </p:sp>
      <p:sp>
        <p:nvSpPr>
          <p:cNvPr id="305" name="Google Shape;305;p24"/>
          <p:cNvSpPr txBox="1"/>
          <p:nvPr/>
        </p:nvSpPr>
        <p:spPr>
          <a:xfrm>
            <a:off x="4697412" y="4864355"/>
            <a:ext cx="5411788" cy="1217769"/>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chemeClr val="dk1"/>
              </a:buClr>
              <a:buSzPts val="1800"/>
              <a:buFont typeface="Arial"/>
              <a:buNone/>
            </a:pPr>
            <a:r>
              <a:rPr lang="en-US" sz="1800" b="1" i="0" u="sng" strike="noStrike" cap="none">
                <a:solidFill>
                  <a:schemeClr val="dk1"/>
                </a:solidFill>
                <a:latin typeface="Arial"/>
                <a:ea typeface="Arial"/>
                <a:cs typeface="Arial"/>
                <a:sym typeface="Arial"/>
              </a:rPr>
              <a:t>Reference Manager</a:t>
            </a:r>
            <a:endParaRPr sz="1400" b="0" i="0" u="none" strike="noStrike" cap="none">
              <a:solidFill>
                <a:srgbClr val="000000"/>
              </a:solidFill>
              <a:latin typeface="Arial"/>
              <a:ea typeface="Arial"/>
              <a:cs typeface="Arial"/>
              <a:sym typeface="Arial"/>
            </a:endParaRPr>
          </a:p>
          <a:p>
            <a:pPr marL="0" marR="0" lvl="0" indent="0" algn="just" rtl="0">
              <a:lnSpc>
                <a:spcPct val="90000"/>
              </a:lnSpc>
              <a:spcBef>
                <a:spcPts val="100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Generate citations and bibliographies in Microsoft Word, OpenOffice, and LaTeX.  7000 citation styles!</a:t>
            </a:r>
            <a:endParaRPr sz="1400" b="0" i="0" u="none" strike="noStrike" cap="none">
              <a:solidFill>
                <a:srgbClr val="000000"/>
              </a:solidFill>
              <a:latin typeface="Arial"/>
              <a:ea typeface="Arial"/>
              <a:cs typeface="Arial"/>
              <a:sym typeface="Arial"/>
            </a:endParaRPr>
          </a:p>
        </p:txBody>
      </p:sp>
      <p:pic>
        <p:nvPicPr>
          <p:cNvPr id="306" name="Google Shape;306;p24"/>
          <p:cNvPicPr preferRelativeResize="0"/>
          <p:nvPr/>
        </p:nvPicPr>
        <p:blipFill rotWithShape="1">
          <a:blip r:embed="rId4">
            <a:alphaModFix/>
          </a:blip>
          <a:srcRect l="59159" t="3971" r="15490" b="83120"/>
          <a:stretch/>
        </p:blipFill>
        <p:spPr>
          <a:xfrm>
            <a:off x="1770900" y="4816123"/>
            <a:ext cx="2917506" cy="1075192"/>
          </a:xfrm>
          <a:prstGeom prst="rect">
            <a:avLst/>
          </a:prstGeom>
          <a:noFill/>
          <a:ln w="9525" cap="flat" cmpd="sng">
            <a:solidFill>
              <a:srgbClr val="D8D8D8"/>
            </a:solidFill>
            <a:prstDash val="solid"/>
            <a:miter lim="800000"/>
            <a:headEnd type="none" w="sm" len="sm"/>
            <a:tailEnd type="none" w="sm" len="sm"/>
          </a:ln>
          <a:effectLst>
            <a:outerShdw dist="35921" dir="2700000" algn="ctr" rotWithShape="0">
              <a:schemeClr val="lt2"/>
            </a:outerShdw>
            <a:reflection stA="50000" endA="275" endPos="40000" dist="101600" dir="5400000" sy="-100000" algn="bl" rotWithShape="0"/>
          </a:effectLst>
        </p:spPr>
      </p:pic>
      <p:pic>
        <p:nvPicPr>
          <p:cNvPr id="307" name="Google Shape;307;p24"/>
          <p:cNvPicPr preferRelativeResize="0"/>
          <p:nvPr/>
        </p:nvPicPr>
        <p:blipFill rotWithShape="1">
          <a:blip r:embed="rId4">
            <a:alphaModFix/>
          </a:blip>
          <a:srcRect l="59159" t="18749" r="15490" b="68932"/>
          <a:stretch/>
        </p:blipFill>
        <p:spPr>
          <a:xfrm>
            <a:off x="1770900" y="3315183"/>
            <a:ext cx="2917506" cy="1037593"/>
          </a:xfrm>
          <a:prstGeom prst="rect">
            <a:avLst/>
          </a:prstGeom>
          <a:noFill/>
          <a:ln w="9525" cap="flat" cmpd="sng">
            <a:solidFill>
              <a:srgbClr val="D8D8D8"/>
            </a:solidFill>
            <a:prstDash val="solid"/>
            <a:miter lim="800000"/>
            <a:headEnd type="none" w="sm" len="sm"/>
            <a:tailEnd type="none" w="sm" len="sm"/>
          </a:ln>
          <a:effectLst>
            <a:outerShdw dist="35921" dir="2700000" algn="ctr" rotWithShape="0">
              <a:schemeClr val="lt2"/>
            </a:outerShdw>
            <a:reflection stA="50000" endA="275" endPos="40000" dist="101600" dir="5400000" sy="-100000" algn="bl" rotWithShape="0"/>
          </a:effectLst>
        </p:spPr>
      </p:pic>
      <p:pic>
        <p:nvPicPr>
          <p:cNvPr id="308" name="Google Shape;308;p24" descr="http://d3fildg3jlcvty.cloudfront.net/20130605-02/graphics/importer/tutorial-bookmarklet-click.png"/>
          <p:cNvPicPr preferRelativeResize="0"/>
          <p:nvPr/>
        </p:nvPicPr>
        <p:blipFill rotWithShape="1">
          <a:blip r:embed="rId5">
            <a:alphaModFix/>
          </a:blip>
          <a:srcRect/>
          <a:stretch/>
        </p:blipFill>
        <p:spPr>
          <a:xfrm>
            <a:off x="1770900" y="1761020"/>
            <a:ext cx="2917506" cy="995589"/>
          </a:xfrm>
          <a:prstGeom prst="rect">
            <a:avLst/>
          </a:prstGeom>
          <a:noFill/>
          <a:ln w="9525" cap="flat" cmpd="sng">
            <a:solidFill>
              <a:srgbClr val="D8D8D8"/>
            </a:solidFill>
            <a:prstDash val="solid"/>
            <a:round/>
            <a:headEnd type="none" w="sm" len="sm"/>
            <a:tailEnd type="none" w="sm" len="sm"/>
          </a:ln>
          <a:effectLst>
            <a:reflection stA="50000" endA="275" endPos="40000" dist="101600" dir="5400000" sy="-100000" algn="bl" rotWithShape="0"/>
          </a:effectLst>
        </p:spPr>
      </p:pic>
      <p:sp>
        <p:nvSpPr>
          <p:cNvPr id="309" name="Google Shape;309;p24"/>
          <p:cNvSpPr/>
          <p:nvPr/>
        </p:nvSpPr>
        <p:spPr>
          <a:xfrm>
            <a:off x="4759325" y="3255537"/>
            <a:ext cx="4572000" cy="92392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Arial"/>
                <a:ea typeface="Arial"/>
                <a:cs typeface="Arial"/>
                <a:sym typeface="Arial"/>
              </a:rPr>
              <a:t>Read and annotate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Open PDFs and capture your thoughts through sticky notes and highlights.</a:t>
            </a:r>
            <a:endParaRPr sz="1400" b="0" i="0" u="none" strike="noStrike" cap="none">
              <a:solidFill>
                <a:srgbClr val="000000"/>
              </a:solidFill>
              <a:latin typeface="Arial"/>
              <a:ea typeface="Arial"/>
              <a:cs typeface="Arial"/>
              <a:sym typeface="Arial"/>
            </a:endParaRPr>
          </a:p>
        </p:txBody>
      </p:sp>
      <p:sp>
        <p:nvSpPr>
          <p:cNvPr id="310" name="Google Shape;310;p24"/>
          <p:cNvSpPr/>
          <p:nvPr/>
        </p:nvSpPr>
        <p:spPr>
          <a:xfrm>
            <a:off x="4759325" y="1658739"/>
            <a:ext cx="5103813" cy="120015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800"/>
              <a:buFont typeface="Arial"/>
              <a:buNone/>
            </a:pPr>
            <a:r>
              <a:rPr lang="en-US" sz="1800" b="1" i="0" u="sng" strike="noStrike" cap="none">
                <a:solidFill>
                  <a:schemeClr val="dk1"/>
                </a:solidFill>
                <a:latin typeface="Arial"/>
                <a:ea typeface="Arial"/>
                <a:cs typeface="Arial"/>
                <a:sym typeface="Arial"/>
              </a:rPr>
              <a:t>Add and organize PDFs </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Import and organize PDFs from your computer, EndNote™, RefWorks, Papers, Zotero, Mendeley importer, ScienceDirect, and Scopus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67"/>
          <p:cNvPicPr preferRelativeResize="0"/>
          <p:nvPr/>
        </p:nvPicPr>
        <p:blipFill rotWithShape="1">
          <a:blip r:embed="rId3">
            <a:alphaModFix/>
          </a:blip>
          <a:srcRect l="12826" t="13508" r="14935" b="7055"/>
          <a:stretch/>
        </p:blipFill>
        <p:spPr>
          <a:xfrm>
            <a:off x="463827" y="706540"/>
            <a:ext cx="8807299" cy="5444919"/>
          </a:xfrm>
          <a:prstGeom prst="rect">
            <a:avLst/>
          </a:prstGeom>
          <a:noFill/>
          <a:ln>
            <a:noFill/>
          </a:ln>
        </p:spPr>
      </p:pic>
      <p:sp>
        <p:nvSpPr>
          <p:cNvPr id="316" name="Google Shape;316;p67"/>
          <p:cNvSpPr txBox="1">
            <a:spLocks noGrp="1"/>
          </p:cNvSpPr>
          <p:nvPr>
            <p:ph type="title"/>
          </p:nvPr>
        </p:nvSpPr>
        <p:spPr>
          <a:xfrm>
            <a:off x="1981200" y="135040"/>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ct val="62500"/>
              <a:buNone/>
            </a:pPr>
            <a:r>
              <a:rPr lang="en-US" sz="3200" b="1"/>
              <a:t>Getting started </a:t>
            </a:r>
            <a:r>
              <a:rPr lang="en-US" sz="3200" b="1" u="sng">
                <a:solidFill>
                  <a:srgbClr val="C00000"/>
                </a:solidFill>
                <a:hlinkClick r:id="rId4">
                  <a:extLst>
                    <a:ext uri="{A12FA001-AC4F-418D-AE19-62706E023703}">
                      <ahyp:hlinkClr xmlns:ahyp="http://schemas.microsoft.com/office/drawing/2018/hyperlinkcolor" val="tx"/>
                    </a:ext>
                  </a:extLst>
                </a:hlinkClick>
              </a:rPr>
              <a:t>www.mendeley.com</a:t>
            </a:r>
            <a:br>
              <a:rPr lang="en-US" sz="3200" b="1">
                <a:solidFill>
                  <a:srgbClr val="C00000"/>
                </a:solidFill>
              </a:rPr>
            </a:br>
            <a:r>
              <a:rPr lang="en-US" sz="3200" b="1">
                <a:solidFill>
                  <a:srgbClr val="C00000"/>
                </a:solidFill>
              </a:rPr>
              <a:t> </a:t>
            </a:r>
            <a:br>
              <a:rPr lang="en-US" sz="3200" b="1"/>
            </a:br>
            <a:endParaRPr sz="3200" b="1"/>
          </a:p>
        </p:txBody>
      </p:sp>
      <p:pic>
        <p:nvPicPr>
          <p:cNvPr id="317" name="Google Shape;317;p67"/>
          <p:cNvPicPr preferRelativeResize="0"/>
          <p:nvPr/>
        </p:nvPicPr>
        <p:blipFill rotWithShape="1">
          <a:blip r:embed="rId5">
            <a:alphaModFix/>
          </a:blip>
          <a:srcRect/>
          <a:stretch/>
        </p:blipFill>
        <p:spPr>
          <a:xfrm>
            <a:off x="8145130" y="3595817"/>
            <a:ext cx="3828763" cy="2885811"/>
          </a:xfrm>
          <a:prstGeom prst="rect">
            <a:avLst/>
          </a:prstGeom>
          <a:noFill/>
          <a:ln>
            <a:noFill/>
          </a:ln>
          <a:effectLst>
            <a:outerShdw blurRad="292100" dist="139700" dir="2700000" algn="tl" rotWithShape="0">
              <a:srgbClr val="333333">
                <a:alpha val="64313"/>
              </a:srgbClr>
            </a:outerShdw>
          </a:effectLst>
        </p:spPr>
      </p:pic>
      <p:cxnSp>
        <p:nvCxnSpPr>
          <p:cNvPr id="318" name="Google Shape;318;p67"/>
          <p:cNvCxnSpPr/>
          <p:nvPr/>
        </p:nvCxnSpPr>
        <p:spPr>
          <a:xfrm>
            <a:off x="5785679" y="5038723"/>
            <a:ext cx="2125869" cy="0"/>
          </a:xfrm>
          <a:prstGeom prst="straightConnector1">
            <a:avLst/>
          </a:prstGeom>
          <a:noFill/>
          <a:ln w="38100" cap="flat" cmpd="sng">
            <a:solidFill>
              <a:srgbClr val="FFFF00"/>
            </a:solidFill>
            <a:prstDash val="solid"/>
            <a:round/>
            <a:headEnd type="none" w="sm" len="sm"/>
            <a:tailEnd type="stealth" w="med" len="med"/>
          </a:ln>
          <a:effectLst>
            <a:outerShdw blurRad="40000" dist="20000" dir="5400000" rotWithShape="0">
              <a:srgbClr val="000000">
                <a:alpha val="37254"/>
              </a:srgbClr>
            </a:outerShdw>
          </a:effectLst>
        </p:spPr>
      </p:cxnSp>
      <p:pic>
        <p:nvPicPr>
          <p:cNvPr id="319" name="Google Shape;319;p67"/>
          <p:cNvPicPr preferRelativeResize="0"/>
          <p:nvPr/>
        </p:nvPicPr>
        <p:blipFill rotWithShape="1">
          <a:blip r:embed="rId6">
            <a:alphaModFix/>
          </a:blip>
          <a:srcRect/>
          <a:stretch/>
        </p:blipFill>
        <p:spPr>
          <a:xfrm>
            <a:off x="9951159" y="27188"/>
            <a:ext cx="2142870" cy="513140"/>
          </a:xfrm>
          <a:prstGeom prst="rect">
            <a:avLst/>
          </a:prstGeom>
          <a:noFill/>
          <a:ln>
            <a:noFill/>
          </a:ln>
        </p:spPr>
      </p:pic>
      <p:sp>
        <p:nvSpPr>
          <p:cNvPr id="320" name="Google Shape;320;p67"/>
          <p:cNvSpPr txBox="1"/>
          <p:nvPr/>
        </p:nvSpPr>
        <p:spPr>
          <a:xfrm>
            <a:off x="3869724" y="6039262"/>
            <a:ext cx="4041824" cy="523220"/>
          </a:xfrm>
          <a:prstGeom prst="rect">
            <a:avLst/>
          </a:prstGeom>
          <a:solidFill>
            <a:srgbClr val="00206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You are recommended to use personal email to ensure no time limitation usage. </a:t>
            </a:r>
            <a:endParaRPr sz="1400" b="1"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68"/>
          <p:cNvSpPr/>
          <p:nvPr/>
        </p:nvSpPr>
        <p:spPr>
          <a:xfrm>
            <a:off x="436233" y="4024313"/>
            <a:ext cx="11225680" cy="230832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2400"/>
              <a:buFont typeface="Arial"/>
              <a:buAutoNum type="arabicPeriod"/>
            </a:pPr>
            <a:r>
              <a:rPr lang="en-US" sz="2400" b="0" i="0" u="sng" strike="noStrike" cap="none">
                <a:solidFill>
                  <a:srgbClr val="000000"/>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https://www.mendeley.com/</a:t>
            </a:r>
            <a:endParaRPr sz="2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AutoNum type="arabicPeriod"/>
            </a:pPr>
            <a:r>
              <a:rPr lang="en-US" sz="2400" b="1" i="0" u="none" strike="noStrike" cap="none">
                <a:solidFill>
                  <a:srgbClr val="000000"/>
                </a:solidFill>
                <a:latin typeface="Arial"/>
                <a:ea typeface="Arial"/>
                <a:cs typeface="Arial"/>
                <a:sym typeface="Arial"/>
              </a:rPr>
              <a:t>Choose (Linux / Mac / Windows) and  download Mendeley Desktop.</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AutoNum type="arabicPeriod"/>
            </a:pPr>
            <a:r>
              <a:rPr lang="en-US" sz="2400" b="1" i="0" u="none" strike="noStrike" cap="none">
                <a:solidFill>
                  <a:srgbClr val="000000"/>
                </a:solidFill>
                <a:latin typeface="Arial"/>
                <a:ea typeface="Arial"/>
                <a:cs typeface="Arial"/>
                <a:sym typeface="Arial"/>
              </a:rPr>
              <a:t>Login Mendeley Desktop &gt; Tools &gt; Install Web Importer.</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AutoNum type="arabicPeriod"/>
            </a:pPr>
            <a:r>
              <a:rPr lang="en-US" sz="2400" b="1" i="0" u="none" strike="noStrike" cap="none">
                <a:solidFill>
                  <a:srgbClr val="000000"/>
                </a:solidFill>
                <a:latin typeface="Arial"/>
                <a:ea typeface="Arial"/>
                <a:cs typeface="Arial"/>
                <a:sym typeface="Arial"/>
              </a:rPr>
              <a:t>Login to Mendeley Desktop &gt; Tools &gt; Install MS Word Plugin. (Microsoft Word)</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2400"/>
              <a:buFont typeface="Arial"/>
              <a:buAutoNum type="arabicPeriod"/>
            </a:pPr>
            <a:r>
              <a:rPr lang="en-US" sz="2400" b="1" i="0" u="none" strike="noStrike" cap="none">
                <a:solidFill>
                  <a:srgbClr val="000000"/>
                </a:solidFill>
                <a:latin typeface="Arial"/>
                <a:ea typeface="Arial"/>
                <a:cs typeface="Arial"/>
                <a:sym typeface="Arial"/>
              </a:rPr>
              <a:t>For MAC users, Install the free plugin for LibreOffice or MS Word to cite a document and generate a bibliography:</a:t>
            </a:r>
            <a:endParaRPr sz="1400" b="0" i="0" u="none" strike="noStrike" cap="none">
              <a:solidFill>
                <a:srgbClr val="000000"/>
              </a:solidFill>
              <a:latin typeface="Arial"/>
              <a:ea typeface="Arial"/>
              <a:cs typeface="Arial"/>
              <a:sym typeface="Arial"/>
            </a:endParaRPr>
          </a:p>
        </p:txBody>
      </p:sp>
      <p:sp>
        <p:nvSpPr>
          <p:cNvPr id="326" name="Google Shape;326;p68"/>
          <p:cNvSpPr txBox="1"/>
          <p:nvPr/>
        </p:nvSpPr>
        <p:spPr>
          <a:xfrm>
            <a:off x="1605646" y="235898"/>
            <a:ext cx="7690626" cy="94752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a:solidFill>
                  <a:schemeClr val="dk1"/>
                </a:solidFill>
                <a:latin typeface="Arial"/>
                <a:ea typeface="Arial"/>
                <a:cs typeface="Arial"/>
                <a:sym typeface="Arial"/>
              </a:rPr>
              <a:t>Download  - Installation Guide &amp; Resources</a:t>
            </a:r>
            <a:endParaRPr sz="1400" b="0" i="0" u="none" strike="noStrike" cap="none">
              <a:solidFill>
                <a:srgbClr val="000000"/>
              </a:solidFill>
              <a:latin typeface="Arial"/>
              <a:ea typeface="Arial"/>
              <a:cs typeface="Arial"/>
              <a:sym typeface="Arial"/>
            </a:endParaRPr>
          </a:p>
        </p:txBody>
      </p:sp>
      <p:pic>
        <p:nvPicPr>
          <p:cNvPr id="327" name="Google Shape;327;p68"/>
          <p:cNvPicPr preferRelativeResize="0"/>
          <p:nvPr/>
        </p:nvPicPr>
        <p:blipFill rotWithShape="1">
          <a:blip r:embed="rId4">
            <a:alphaModFix/>
          </a:blip>
          <a:srcRect/>
          <a:stretch/>
        </p:blipFill>
        <p:spPr>
          <a:xfrm>
            <a:off x="8450106" y="2773099"/>
            <a:ext cx="2908877" cy="745400"/>
          </a:xfrm>
          <a:prstGeom prst="rect">
            <a:avLst/>
          </a:prstGeom>
          <a:noFill/>
          <a:ln>
            <a:noFill/>
          </a:ln>
        </p:spPr>
      </p:pic>
      <p:pic>
        <p:nvPicPr>
          <p:cNvPr id="328" name="Google Shape;328;p68"/>
          <p:cNvPicPr preferRelativeResize="0"/>
          <p:nvPr/>
        </p:nvPicPr>
        <p:blipFill rotWithShape="1">
          <a:blip r:embed="rId5">
            <a:alphaModFix/>
          </a:blip>
          <a:srcRect/>
          <a:stretch/>
        </p:blipFill>
        <p:spPr>
          <a:xfrm>
            <a:off x="8855349" y="1825524"/>
            <a:ext cx="2503634" cy="745403"/>
          </a:xfrm>
          <a:prstGeom prst="rect">
            <a:avLst/>
          </a:prstGeom>
          <a:noFill/>
          <a:ln>
            <a:noFill/>
          </a:ln>
        </p:spPr>
      </p:pic>
      <p:pic>
        <p:nvPicPr>
          <p:cNvPr id="329" name="Google Shape;329;p68"/>
          <p:cNvPicPr preferRelativeResize="0"/>
          <p:nvPr/>
        </p:nvPicPr>
        <p:blipFill rotWithShape="1">
          <a:blip r:embed="rId6">
            <a:alphaModFix/>
          </a:blip>
          <a:srcRect/>
          <a:stretch/>
        </p:blipFill>
        <p:spPr>
          <a:xfrm>
            <a:off x="97641" y="235897"/>
            <a:ext cx="1414246" cy="1324527"/>
          </a:xfrm>
          <a:prstGeom prst="rect">
            <a:avLst/>
          </a:prstGeom>
          <a:noFill/>
          <a:ln>
            <a:noFill/>
          </a:ln>
          <a:effectLst>
            <a:outerShdw blurRad="292100" dist="139700" dir="2700000" algn="tl" rotWithShape="0">
              <a:srgbClr val="333333">
                <a:alpha val="64313"/>
              </a:srgbClr>
            </a:outerShdw>
          </a:effectLst>
        </p:spPr>
      </p:pic>
      <p:pic>
        <p:nvPicPr>
          <p:cNvPr id="330" name="Google Shape;330;p68"/>
          <p:cNvPicPr preferRelativeResize="0"/>
          <p:nvPr/>
        </p:nvPicPr>
        <p:blipFill rotWithShape="1">
          <a:blip r:embed="rId7">
            <a:alphaModFix/>
          </a:blip>
          <a:srcRect l="12826" t="13508" r="14935" b="76671"/>
          <a:stretch/>
        </p:blipFill>
        <p:spPr>
          <a:xfrm>
            <a:off x="1605646" y="815025"/>
            <a:ext cx="9753337" cy="745400"/>
          </a:xfrm>
          <a:prstGeom prst="rect">
            <a:avLst/>
          </a:prstGeom>
          <a:noFill/>
          <a:ln>
            <a:noFill/>
          </a:ln>
        </p:spPr>
      </p:pic>
      <p:sp>
        <p:nvSpPr>
          <p:cNvPr id="331" name="Google Shape;331;p68"/>
          <p:cNvSpPr/>
          <p:nvPr/>
        </p:nvSpPr>
        <p:spPr>
          <a:xfrm>
            <a:off x="10137913" y="549926"/>
            <a:ext cx="1524000" cy="1073426"/>
          </a:xfrm>
          <a:prstGeom prst="ellipse">
            <a:avLst/>
          </a:prstGeom>
          <a:noFill/>
          <a:ln w="28575"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332" name="Google Shape;332;p68"/>
          <p:cNvPicPr preferRelativeResize="0"/>
          <p:nvPr/>
        </p:nvPicPr>
        <p:blipFill rotWithShape="1">
          <a:blip r:embed="rId8">
            <a:alphaModFix/>
          </a:blip>
          <a:srcRect l="19347" t="22741" r="20652" b="22690"/>
          <a:stretch/>
        </p:blipFill>
        <p:spPr>
          <a:xfrm>
            <a:off x="3263006" y="1560424"/>
            <a:ext cx="5123788" cy="2619922"/>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pic>
        <p:nvPicPr>
          <p:cNvPr id="337" name="Google Shape;337;p25"/>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338" name="Google Shape;338;p25"/>
          <p:cNvSpPr txBox="1"/>
          <p:nvPr/>
        </p:nvSpPr>
        <p:spPr>
          <a:xfrm>
            <a:off x="-16669" y="152490"/>
            <a:ext cx="10278269" cy="126868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Arial"/>
                <a:ea typeface="Arial"/>
                <a:cs typeface="Arial"/>
                <a:sym typeface="Arial"/>
              </a:rPr>
              <a:t>MENDELEY DESKTOP</a:t>
            </a:r>
            <a:endParaRPr sz="1400" b="0" i="0" u="none" strike="noStrike" cap="none">
              <a:solidFill>
                <a:srgbClr val="000000"/>
              </a:solidFill>
              <a:latin typeface="Arial"/>
              <a:ea typeface="Arial"/>
              <a:cs typeface="Arial"/>
              <a:sym typeface="Arial"/>
            </a:endParaRPr>
          </a:p>
        </p:txBody>
      </p:sp>
      <p:sp>
        <p:nvSpPr>
          <p:cNvPr id="339" name="Google Shape;339;p25"/>
          <p:cNvSpPr/>
          <p:nvPr/>
        </p:nvSpPr>
        <p:spPr>
          <a:xfrm>
            <a:off x="1735308" y="1872912"/>
            <a:ext cx="8323091" cy="35394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Free to download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Easy to install</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Frequently updated automatically</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User friendly interface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Intergrate with any word processing software (Microsoft Words,Open Office, iNotes, etc..)</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Compatible with all type of operating software (Windows, Linux,etc...)</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3"/>
          <p:cNvSpPr txBox="1">
            <a:spLocks noGrp="1"/>
          </p:cNvSpPr>
          <p:nvPr>
            <p:ph type="ctrTitle"/>
          </p:nvPr>
        </p:nvSpPr>
        <p:spPr>
          <a:xfrm>
            <a:off x="1177779" y="2021327"/>
            <a:ext cx="10132646"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dk1"/>
              </a:buClr>
              <a:buSzPct val="100000"/>
              <a:buFont typeface="Arial"/>
              <a:buNone/>
            </a:pPr>
            <a:r>
              <a:rPr lang="en-US" b="1">
                <a:latin typeface="Arial"/>
                <a:ea typeface="Arial"/>
                <a:cs typeface="Arial"/>
                <a:sym typeface="Arial"/>
              </a:rPr>
              <a:t>INTRODUCTION TO REFERENCE MANAGEMENT SOFTWARE</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69"/>
          <p:cNvSpPr txBox="1"/>
          <p:nvPr/>
        </p:nvSpPr>
        <p:spPr>
          <a:xfrm>
            <a:off x="1464749" y="5482776"/>
            <a:ext cx="4446319" cy="678367"/>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0000"/>
              </a:buClr>
              <a:buSzPts val="3600"/>
              <a:buFont typeface="Arial"/>
              <a:buNone/>
            </a:pPr>
            <a:r>
              <a:rPr lang="en-US" sz="3600" b="0" i="0" u="none" strike="noStrike" cap="none">
                <a:solidFill>
                  <a:schemeClr val="dk1"/>
                </a:solidFill>
                <a:latin typeface="Arial"/>
                <a:ea typeface="Arial"/>
                <a:cs typeface="Arial"/>
                <a:sym typeface="Arial"/>
              </a:rPr>
              <a:t>WEB VERSION</a:t>
            </a:r>
            <a:endParaRPr sz="1400" b="0" i="0" u="none" strike="noStrike" cap="none">
              <a:solidFill>
                <a:srgbClr val="000000"/>
              </a:solidFill>
              <a:latin typeface="Arial"/>
              <a:ea typeface="Arial"/>
              <a:cs typeface="Arial"/>
              <a:sym typeface="Arial"/>
            </a:endParaRPr>
          </a:p>
        </p:txBody>
      </p:sp>
      <p:sp>
        <p:nvSpPr>
          <p:cNvPr id="346" name="Google Shape;346;p69"/>
          <p:cNvSpPr txBox="1"/>
          <p:nvPr/>
        </p:nvSpPr>
        <p:spPr>
          <a:xfrm>
            <a:off x="6576275" y="5482777"/>
            <a:ext cx="4446319" cy="678367"/>
          </a:xfrm>
          <a:prstGeom prst="rect">
            <a:avLst/>
          </a:prstGeom>
          <a:noFill/>
          <a:ln>
            <a:noFill/>
          </a:ln>
        </p:spPr>
        <p:txBody>
          <a:bodyPr spcFirstLastPara="1" wrap="square" lIns="91425" tIns="45700" rIns="91425" bIns="45700" anchor="t" anchorCtr="0">
            <a:normAutofit fontScale="92500"/>
          </a:bodyPr>
          <a:lstStyle/>
          <a:p>
            <a:pPr marL="0" marR="0" lvl="0" indent="0" algn="ctr" rtl="0">
              <a:lnSpc>
                <a:spcPct val="90000"/>
              </a:lnSpc>
              <a:spcBef>
                <a:spcPts val="0"/>
              </a:spcBef>
              <a:spcAft>
                <a:spcPts val="0"/>
              </a:spcAft>
              <a:buClr>
                <a:srgbClr val="000000"/>
              </a:buClr>
              <a:buSzPct val="100000"/>
              <a:buFont typeface="Arial"/>
              <a:buNone/>
            </a:pPr>
            <a:r>
              <a:rPr lang="en-US" sz="3600" b="0" i="0" u="none" strike="noStrike" cap="none">
                <a:solidFill>
                  <a:schemeClr val="dk1"/>
                </a:solidFill>
                <a:latin typeface="Arial"/>
                <a:ea typeface="Arial"/>
                <a:cs typeface="Arial"/>
                <a:sym typeface="Arial"/>
              </a:rPr>
              <a:t>DESKTOP VERSION</a:t>
            </a:r>
            <a:endParaRPr sz="1400" b="0" i="0" u="none" strike="noStrike" cap="none">
              <a:solidFill>
                <a:srgbClr val="000000"/>
              </a:solidFill>
              <a:latin typeface="Arial"/>
              <a:ea typeface="Arial"/>
              <a:cs typeface="Arial"/>
              <a:sym typeface="Arial"/>
            </a:endParaRPr>
          </a:p>
        </p:txBody>
      </p:sp>
      <p:pic>
        <p:nvPicPr>
          <p:cNvPr id="347" name="Google Shape;347;p69"/>
          <p:cNvPicPr preferRelativeResize="0"/>
          <p:nvPr/>
        </p:nvPicPr>
        <p:blipFill rotWithShape="1">
          <a:blip r:embed="rId3">
            <a:alphaModFix/>
          </a:blip>
          <a:srcRect t="12210" r="1071" b="5677"/>
          <a:stretch/>
        </p:blipFill>
        <p:spPr>
          <a:xfrm>
            <a:off x="132560" y="540328"/>
            <a:ext cx="5965372" cy="4831782"/>
          </a:xfrm>
          <a:prstGeom prst="rect">
            <a:avLst/>
          </a:prstGeom>
          <a:noFill/>
          <a:ln w="28575" cap="flat" cmpd="sng">
            <a:solidFill>
              <a:schemeClr val="dk1"/>
            </a:solidFill>
            <a:prstDash val="solid"/>
            <a:round/>
            <a:headEnd type="none" w="sm" len="sm"/>
            <a:tailEnd type="none" w="sm" len="sm"/>
          </a:ln>
        </p:spPr>
      </p:pic>
      <p:pic>
        <p:nvPicPr>
          <p:cNvPr id="348" name="Google Shape;348;p69"/>
          <p:cNvPicPr preferRelativeResize="0"/>
          <p:nvPr/>
        </p:nvPicPr>
        <p:blipFill rotWithShape="1">
          <a:blip r:embed="rId4">
            <a:alphaModFix/>
          </a:blip>
          <a:srcRect/>
          <a:stretch/>
        </p:blipFill>
        <p:spPr>
          <a:xfrm>
            <a:off x="10283483" y="27188"/>
            <a:ext cx="1810546" cy="402473"/>
          </a:xfrm>
          <a:prstGeom prst="rect">
            <a:avLst/>
          </a:prstGeom>
          <a:noFill/>
          <a:ln>
            <a:noFill/>
          </a:ln>
        </p:spPr>
      </p:pic>
      <p:pic>
        <p:nvPicPr>
          <p:cNvPr id="349" name="Google Shape;349;p69"/>
          <p:cNvPicPr preferRelativeResize="0"/>
          <p:nvPr/>
        </p:nvPicPr>
        <p:blipFill rotWithShape="1">
          <a:blip r:embed="rId5">
            <a:alphaModFix/>
          </a:blip>
          <a:srcRect/>
          <a:stretch/>
        </p:blipFill>
        <p:spPr>
          <a:xfrm>
            <a:off x="6281805" y="540328"/>
            <a:ext cx="5777635" cy="4831782"/>
          </a:xfrm>
          <a:prstGeom prst="rect">
            <a:avLst/>
          </a:prstGeom>
          <a:noFill/>
          <a:ln w="28575" cap="sq" cmpd="thickThin">
            <a:solidFill>
              <a:srgbClr val="000000"/>
            </a:solidFill>
            <a:prstDash val="solid"/>
            <a:miter lim="800000"/>
            <a:headEnd type="none" w="sm" len="sm"/>
            <a:tailEnd type="none" w="sm" len="sm"/>
          </a:ln>
        </p:spPr>
      </p:pic>
      <p:sp>
        <p:nvSpPr>
          <p:cNvPr id="350" name="Google Shape;350;p69"/>
          <p:cNvSpPr txBox="1"/>
          <p:nvPr/>
        </p:nvSpPr>
        <p:spPr>
          <a:xfrm>
            <a:off x="3793880" y="6154799"/>
            <a:ext cx="4234375" cy="307777"/>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BOTH REQUIRE ONE SAME ACCOUNT</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70" descr="Mendeley Web vs. Mendeley Desktop - Mendeley Tutorials - Olin Library  Research Guides at Rollins College | Library research, Study tips, Library"/>
          <p:cNvPicPr preferRelativeResize="0"/>
          <p:nvPr/>
        </p:nvPicPr>
        <p:blipFill rotWithShape="1">
          <a:blip r:embed="rId3">
            <a:alphaModFix/>
          </a:blip>
          <a:srcRect/>
          <a:stretch/>
        </p:blipFill>
        <p:spPr>
          <a:xfrm>
            <a:off x="996522" y="0"/>
            <a:ext cx="10198955"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pic>
        <p:nvPicPr>
          <p:cNvPr id="361" name="Google Shape;361;p29"/>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362" name="Google Shape;362;p29"/>
          <p:cNvSpPr txBox="1"/>
          <p:nvPr/>
        </p:nvSpPr>
        <p:spPr>
          <a:xfrm>
            <a:off x="1066237" y="1857031"/>
            <a:ext cx="10278269" cy="126868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CREATING YOUR LIBRARY (MENDELEY WEB)</a:t>
            </a:r>
            <a:endParaRPr sz="3600" b="1" i="0" u="none" strike="noStrike" cap="non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pic>
        <p:nvPicPr>
          <p:cNvPr id="367" name="Google Shape;367;p71"/>
          <p:cNvPicPr preferRelativeResize="0"/>
          <p:nvPr/>
        </p:nvPicPr>
        <p:blipFill rotWithShape="1">
          <a:blip r:embed="rId3">
            <a:alphaModFix/>
          </a:blip>
          <a:srcRect l="27097" t="13530" r="27783" b="13745"/>
          <a:stretch/>
        </p:blipFill>
        <p:spPr>
          <a:xfrm>
            <a:off x="2940822" y="1168580"/>
            <a:ext cx="5741919" cy="5203133"/>
          </a:xfrm>
          <a:prstGeom prst="rect">
            <a:avLst/>
          </a:prstGeom>
          <a:noFill/>
          <a:ln>
            <a:noFill/>
          </a:ln>
        </p:spPr>
      </p:pic>
      <p:sp>
        <p:nvSpPr>
          <p:cNvPr id="368" name="Google Shape;368;p71"/>
          <p:cNvSpPr txBox="1"/>
          <p:nvPr/>
        </p:nvSpPr>
        <p:spPr>
          <a:xfrm>
            <a:off x="672648" y="236897"/>
            <a:ext cx="10278269" cy="73651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Arial"/>
                <a:ea typeface="Arial"/>
                <a:cs typeface="Arial"/>
                <a:sym typeface="Arial"/>
              </a:rPr>
              <a:t>MENDELEY WEB – SIGN IN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72"/>
          <p:cNvSpPr txBox="1"/>
          <p:nvPr/>
        </p:nvSpPr>
        <p:spPr>
          <a:xfrm>
            <a:off x="672648" y="236897"/>
            <a:ext cx="10278269" cy="73651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Arial"/>
                <a:ea typeface="Arial"/>
                <a:cs typeface="Arial"/>
                <a:sym typeface="Arial"/>
              </a:rPr>
              <a:t>MENDELEY WEB – LITERATURE SEARCH</a:t>
            </a:r>
            <a:endParaRPr sz="1400" b="0" i="0" u="none" strike="noStrike" cap="none">
              <a:solidFill>
                <a:srgbClr val="000000"/>
              </a:solidFill>
              <a:latin typeface="Arial"/>
              <a:ea typeface="Arial"/>
              <a:cs typeface="Arial"/>
              <a:sym typeface="Arial"/>
            </a:endParaRPr>
          </a:p>
        </p:txBody>
      </p:sp>
      <p:sp>
        <p:nvSpPr>
          <p:cNvPr id="374" name="Google Shape;374;p72"/>
          <p:cNvSpPr/>
          <p:nvPr/>
        </p:nvSpPr>
        <p:spPr>
          <a:xfrm>
            <a:off x="2752059" y="5997135"/>
            <a:ext cx="6119446"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sng" strike="noStrike" cap="none">
                <a:solidFill>
                  <a:srgbClr val="000099"/>
                </a:solidFill>
                <a:latin typeface="Arial"/>
                <a:ea typeface="Arial"/>
                <a:cs typeface="Arial"/>
                <a:sym typeface="Arial"/>
                <a:hlinkClick r:id="rId3">
                  <a:extLst>
                    <a:ext uri="{A12FA001-AC4F-418D-AE19-62706E023703}">
                      <ahyp:hlinkClr xmlns:ahyp="http://schemas.microsoft.com/office/drawing/2018/hyperlinkcolor" val="tx"/>
                    </a:ext>
                  </a:extLst>
                </a:hlinkClick>
              </a:rPr>
              <a:t>https://www.mendeley.com/search</a:t>
            </a:r>
            <a:endParaRPr sz="2400" b="1" i="0" u="none" strike="noStrike" cap="none">
              <a:solidFill>
                <a:srgbClr val="000099"/>
              </a:solidFill>
              <a:latin typeface="Arial"/>
              <a:ea typeface="Arial"/>
              <a:cs typeface="Arial"/>
              <a:sym typeface="Arial"/>
            </a:endParaRPr>
          </a:p>
        </p:txBody>
      </p:sp>
      <p:pic>
        <p:nvPicPr>
          <p:cNvPr id="375" name="Google Shape;375;p72"/>
          <p:cNvPicPr preferRelativeResize="0"/>
          <p:nvPr/>
        </p:nvPicPr>
        <p:blipFill rotWithShape="1">
          <a:blip r:embed="rId4">
            <a:alphaModFix/>
          </a:blip>
          <a:srcRect l="1938" t="15247" r="2384" b="13418"/>
          <a:stretch/>
        </p:blipFill>
        <p:spPr>
          <a:xfrm>
            <a:off x="282677" y="1123326"/>
            <a:ext cx="11626645" cy="4873809"/>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73"/>
          <p:cNvPicPr preferRelativeResize="0"/>
          <p:nvPr/>
        </p:nvPicPr>
        <p:blipFill rotWithShape="1">
          <a:blip r:embed="rId3">
            <a:alphaModFix/>
          </a:blip>
          <a:srcRect l="1939" t="15248" r="2960" b="7876"/>
          <a:stretch/>
        </p:blipFill>
        <p:spPr>
          <a:xfrm>
            <a:off x="298810" y="1417547"/>
            <a:ext cx="11594380" cy="5269597"/>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381" name="Google Shape;381;p73"/>
          <p:cNvSpPr txBox="1"/>
          <p:nvPr/>
        </p:nvSpPr>
        <p:spPr>
          <a:xfrm>
            <a:off x="686715" y="681037"/>
            <a:ext cx="10278269" cy="73651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Arial"/>
                <a:ea typeface="Arial"/>
                <a:cs typeface="Arial"/>
                <a:sym typeface="Arial"/>
              </a:rPr>
              <a:t>MENDELEY WEB – ADD FILES FROM LITERATURE SEARCH </a:t>
            </a:r>
            <a:endParaRPr sz="1400" b="0" i="0" u="none" strike="noStrike" cap="none">
              <a:solidFill>
                <a:srgbClr val="000000"/>
              </a:solidFill>
              <a:latin typeface="Arial"/>
              <a:ea typeface="Arial"/>
              <a:cs typeface="Arial"/>
              <a:sym typeface="Arial"/>
            </a:endParaRPr>
          </a:p>
        </p:txBody>
      </p:sp>
      <p:sp>
        <p:nvSpPr>
          <p:cNvPr id="382" name="Google Shape;382;p73"/>
          <p:cNvSpPr txBox="1"/>
          <p:nvPr/>
        </p:nvSpPr>
        <p:spPr>
          <a:xfrm>
            <a:off x="8661301" y="4966911"/>
            <a:ext cx="2852323" cy="523220"/>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Get full text at publisher’s page.</a:t>
            </a:r>
            <a:endParaRPr sz="1400" b="1" i="0" u="none" strike="noStrike" cap="none">
              <a:solidFill>
                <a:schemeClr val="lt1"/>
              </a:solidFill>
              <a:latin typeface="Arial"/>
              <a:ea typeface="Arial"/>
              <a:cs typeface="Arial"/>
              <a:sym typeface="Arial"/>
            </a:endParaRPr>
          </a:p>
        </p:txBody>
      </p:sp>
      <p:sp>
        <p:nvSpPr>
          <p:cNvPr id="383" name="Google Shape;383;p73"/>
          <p:cNvSpPr/>
          <p:nvPr/>
        </p:nvSpPr>
        <p:spPr>
          <a:xfrm>
            <a:off x="3472118" y="2154057"/>
            <a:ext cx="900332" cy="36576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27"/>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389" name="Google Shape;389;p27"/>
          <p:cNvSpPr txBox="1"/>
          <p:nvPr/>
        </p:nvSpPr>
        <p:spPr>
          <a:xfrm>
            <a:off x="-16669" y="152491"/>
            <a:ext cx="10278269" cy="73651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Arial"/>
                <a:ea typeface="Arial"/>
                <a:cs typeface="Arial"/>
                <a:sym typeface="Arial"/>
              </a:rPr>
              <a:t>MENDELEY WEB - LIBRARY</a:t>
            </a:r>
            <a:endParaRPr sz="1400" b="0" i="0" u="none" strike="noStrike" cap="none">
              <a:solidFill>
                <a:srgbClr val="000000"/>
              </a:solidFill>
              <a:latin typeface="Arial"/>
              <a:ea typeface="Arial"/>
              <a:cs typeface="Arial"/>
              <a:sym typeface="Arial"/>
            </a:endParaRPr>
          </a:p>
        </p:txBody>
      </p:sp>
      <p:pic>
        <p:nvPicPr>
          <p:cNvPr id="390" name="Google Shape;390;p27"/>
          <p:cNvPicPr preferRelativeResize="0"/>
          <p:nvPr/>
        </p:nvPicPr>
        <p:blipFill rotWithShape="1">
          <a:blip r:embed="rId4">
            <a:alphaModFix/>
          </a:blip>
          <a:srcRect/>
          <a:stretch/>
        </p:blipFill>
        <p:spPr>
          <a:xfrm>
            <a:off x="690236" y="971962"/>
            <a:ext cx="11111636" cy="5647838"/>
          </a:xfrm>
          <a:prstGeom prst="rect">
            <a:avLst/>
          </a:prstGeom>
          <a:noFill/>
          <a:ln w="12700" cap="flat" cmpd="sng">
            <a:solidFill>
              <a:schemeClr val="dk1"/>
            </a:solidFill>
            <a:prstDash val="solid"/>
            <a:round/>
            <a:headEnd type="none" w="sm" len="sm"/>
            <a:tailEnd type="none" w="sm" len="sm"/>
          </a:ln>
        </p:spPr>
      </p:pic>
      <p:sp>
        <p:nvSpPr>
          <p:cNvPr id="391" name="Google Shape;391;p27"/>
          <p:cNvSpPr txBox="1"/>
          <p:nvPr/>
        </p:nvSpPr>
        <p:spPr>
          <a:xfrm>
            <a:off x="10087092" y="1293642"/>
            <a:ext cx="1871003" cy="430887"/>
          </a:xfrm>
          <a:prstGeom prst="rect">
            <a:avLst/>
          </a:prstGeom>
          <a:solidFill>
            <a:srgbClr val="FF0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Arial"/>
                <a:ea typeface="Arial"/>
                <a:cs typeface="Arial"/>
                <a:sym typeface="Arial"/>
              </a:rPr>
              <a:t>DISPLAY SELECTED REFERENCE</a:t>
            </a:r>
            <a:endParaRPr sz="1100" b="1" i="0" u="none" strike="noStrike" cap="none">
              <a:solidFill>
                <a:schemeClr val="dk1"/>
              </a:solidFill>
              <a:latin typeface="Arial"/>
              <a:ea typeface="Arial"/>
              <a:cs typeface="Arial"/>
              <a:sym typeface="Arial"/>
            </a:endParaRPr>
          </a:p>
        </p:txBody>
      </p:sp>
      <p:sp>
        <p:nvSpPr>
          <p:cNvPr id="392" name="Google Shape;392;p27"/>
          <p:cNvSpPr txBox="1"/>
          <p:nvPr/>
        </p:nvSpPr>
        <p:spPr>
          <a:xfrm>
            <a:off x="4035084" y="1201308"/>
            <a:ext cx="1871003" cy="307777"/>
          </a:xfrm>
          <a:prstGeom prst="rect">
            <a:avLst/>
          </a:prstGeom>
          <a:solidFill>
            <a:srgbClr val="FF0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MAIN LIBRARY</a:t>
            </a:r>
            <a:endParaRPr sz="1400" b="1" i="0" u="none" strike="noStrike" cap="none">
              <a:solidFill>
                <a:schemeClr val="dk1"/>
              </a:solidFill>
              <a:latin typeface="Arial"/>
              <a:ea typeface="Arial"/>
              <a:cs typeface="Arial"/>
              <a:sym typeface="Arial"/>
            </a:endParaRPr>
          </a:p>
        </p:txBody>
      </p:sp>
      <p:sp>
        <p:nvSpPr>
          <p:cNvPr id="393" name="Google Shape;393;p27"/>
          <p:cNvSpPr/>
          <p:nvPr/>
        </p:nvSpPr>
        <p:spPr>
          <a:xfrm>
            <a:off x="801858" y="1500571"/>
            <a:ext cx="7498081" cy="5061911"/>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394" name="Google Shape;394;p27"/>
          <p:cNvSpPr/>
          <p:nvPr/>
        </p:nvSpPr>
        <p:spPr>
          <a:xfrm>
            <a:off x="8411561" y="1642314"/>
            <a:ext cx="3546534" cy="4920167"/>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pic>
        <p:nvPicPr>
          <p:cNvPr id="399" name="Google Shape;399;p74"/>
          <p:cNvPicPr preferRelativeResize="0"/>
          <p:nvPr/>
        </p:nvPicPr>
        <p:blipFill rotWithShape="1">
          <a:blip r:embed="rId3">
            <a:alphaModFix/>
          </a:blip>
          <a:srcRect t="12946" b="12874"/>
          <a:stretch/>
        </p:blipFill>
        <p:spPr>
          <a:xfrm>
            <a:off x="267287" y="1060714"/>
            <a:ext cx="11792153" cy="5084637"/>
          </a:xfrm>
          <a:prstGeom prst="rect">
            <a:avLst/>
          </a:prstGeom>
          <a:noFill/>
          <a:ln>
            <a:noFill/>
          </a:ln>
        </p:spPr>
      </p:pic>
      <p:pic>
        <p:nvPicPr>
          <p:cNvPr id="400" name="Google Shape;400;p74"/>
          <p:cNvPicPr preferRelativeResize="0"/>
          <p:nvPr/>
        </p:nvPicPr>
        <p:blipFill rotWithShape="1">
          <a:blip r:embed="rId4">
            <a:alphaModFix/>
          </a:blip>
          <a:srcRect/>
          <a:stretch/>
        </p:blipFill>
        <p:spPr>
          <a:xfrm>
            <a:off x="9951159" y="27188"/>
            <a:ext cx="2142870" cy="513140"/>
          </a:xfrm>
          <a:prstGeom prst="rect">
            <a:avLst/>
          </a:prstGeom>
          <a:noFill/>
          <a:ln>
            <a:noFill/>
          </a:ln>
        </p:spPr>
      </p:pic>
      <p:sp>
        <p:nvSpPr>
          <p:cNvPr id="401" name="Google Shape;401;p74"/>
          <p:cNvSpPr txBox="1"/>
          <p:nvPr/>
        </p:nvSpPr>
        <p:spPr>
          <a:xfrm>
            <a:off x="-16669" y="152491"/>
            <a:ext cx="10278269" cy="73651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Arial"/>
                <a:ea typeface="Arial"/>
                <a:cs typeface="Arial"/>
                <a:sym typeface="Arial"/>
              </a:rPr>
              <a:t>MENDELEY WEB – ADD &amp; CREATE FILES</a:t>
            </a:r>
            <a:endParaRPr sz="1400" b="0" i="0" u="none" strike="noStrike" cap="none">
              <a:solidFill>
                <a:srgbClr val="000000"/>
              </a:solidFill>
              <a:latin typeface="Arial"/>
              <a:ea typeface="Arial"/>
              <a:cs typeface="Arial"/>
              <a:sym typeface="Arial"/>
            </a:endParaRPr>
          </a:p>
        </p:txBody>
      </p:sp>
      <p:sp>
        <p:nvSpPr>
          <p:cNvPr id="402" name="Google Shape;402;p74"/>
          <p:cNvSpPr/>
          <p:nvPr/>
        </p:nvSpPr>
        <p:spPr>
          <a:xfrm>
            <a:off x="132560" y="1575582"/>
            <a:ext cx="3525040" cy="256032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03" name="Google Shape;403;p74"/>
          <p:cNvSpPr txBox="1"/>
          <p:nvPr/>
        </p:nvSpPr>
        <p:spPr>
          <a:xfrm>
            <a:off x="3705104" y="1575582"/>
            <a:ext cx="6151193" cy="523220"/>
          </a:xfrm>
          <a:prstGeom prst="rect">
            <a:avLst/>
          </a:prstGeom>
          <a:solidFill>
            <a:srgbClr val="00206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All uploaded files will be automatically updated (sync) in the main library. Can be viewed in Mendeley Desktop Version too.</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Import from other software</a:t>
            </a:r>
            <a:br>
              <a:rPr lang="en-US"/>
            </a:br>
            <a:endParaRPr/>
          </a:p>
        </p:txBody>
      </p:sp>
      <p:sp>
        <p:nvSpPr>
          <p:cNvPr id="409" name="Google Shape;409;p75"/>
          <p:cNvSpPr/>
          <p:nvPr/>
        </p:nvSpPr>
        <p:spPr>
          <a:xfrm>
            <a:off x="1139687" y="1955489"/>
            <a:ext cx="6096000" cy="31700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You can transfer your library from online databases, EndNote, Papers, Zotero, Refworks, Jabref and more.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AutoNum type="arabicPeriod"/>
            </a:pPr>
            <a:r>
              <a:rPr lang="en-US" sz="2000" b="0" i="0" u="none" strike="noStrike" cap="none">
                <a:solidFill>
                  <a:srgbClr val="000000"/>
                </a:solidFill>
                <a:latin typeface="Arial"/>
                <a:ea typeface="Arial"/>
                <a:cs typeface="Arial"/>
                <a:sym typeface="Arial"/>
              </a:rPr>
              <a:t>Use the Export option within the other software to extract your references to RIS, BibTeX, or EndNote XML file format.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AutoNum type="arabicPeriod"/>
            </a:pPr>
            <a:r>
              <a:rPr lang="en-US" sz="2000" b="0" i="0" u="none" strike="noStrike" cap="none">
                <a:solidFill>
                  <a:srgbClr val="000000"/>
                </a:solidFill>
                <a:latin typeface="Arial"/>
                <a:ea typeface="Arial"/>
                <a:cs typeface="Arial"/>
                <a:sym typeface="Arial"/>
              </a:rPr>
              <a:t>In Mendeley Desktop/Web, click File &gt; ‘Import’ and select the exported file to add its contents to your Mendeley library.</a:t>
            </a:r>
            <a:endParaRPr sz="2000" b="0" i="0" u="none" strike="noStrike" cap="none">
              <a:solidFill>
                <a:srgbClr val="000000"/>
              </a:solidFill>
              <a:latin typeface="Arial"/>
              <a:ea typeface="Arial"/>
              <a:cs typeface="Arial"/>
              <a:sym typeface="Arial"/>
            </a:endParaRPr>
          </a:p>
        </p:txBody>
      </p:sp>
      <p:pic>
        <p:nvPicPr>
          <p:cNvPr id="410" name="Google Shape;410;p75" descr="Import"/>
          <p:cNvPicPr preferRelativeResize="0"/>
          <p:nvPr/>
        </p:nvPicPr>
        <p:blipFill rotWithShape="1">
          <a:blip r:embed="rId3">
            <a:alphaModFix/>
          </a:blip>
          <a:srcRect/>
          <a:stretch/>
        </p:blipFill>
        <p:spPr>
          <a:xfrm>
            <a:off x="7461599" y="2037960"/>
            <a:ext cx="4306507" cy="3292475"/>
          </a:xfrm>
          <a:prstGeom prst="rect">
            <a:avLst/>
          </a:prstGeom>
          <a:noFill/>
          <a:ln>
            <a:noFill/>
          </a:ln>
        </p:spPr>
      </p:pic>
      <p:pic>
        <p:nvPicPr>
          <p:cNvPr id="411" name="Google Shape;411;p75"/>
          <p:cNvPicPr preferRelativeResize="0"/>
          <p:nvPr/>
        </p:nvPicPr>
        <p:blipFill rotWithShape="1">
          <a:blip r:embed="rId4">
            <a:alphaModFix/>
          </a:blip>
          <a:srcRect/>
          <a:stretch/>
        </p:blipFill>
        <p:spPr>
          <a:xfrm>
            <a:off x="9951159" y="27188"/>
            <a:ext cx="2142870" cy="51314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pic>
        <p:nvPicPr>
          <p:cNvPr id="416" name="Google Shape;416;p76"/>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417" name="Google Shape;417;p76"/>
          <p:cNvSpPr txBox="1"/>
          <p:nvPr/>
        </p:nvSpPr>
        <p:spPr>
          <a:xfrm>
            <a:off x="1066237" y="1857031"/>
            <a:ext cx="10278269" cy="1268687"/>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chemeClr val="dk1"/>
                </a:solidFill>
                <a:latin typeface="Calibri"/>
                <a:ea typeface="Calibri"/>
                <a:cs typeface="Calibri"/>
                <a:sym typeface="Calibri"/>
              </a:rPr>
              <a:t>CREATING YOUR LIBRARY (MENDELEY DESKTOP)</a:t>
            </a:r>
            <a:endParaRPr sz="3600" b="1" i="0" u="none" strike="noStrike" cap="non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4"/>
          <p:cNvSpPr txBox="1"/>
          <p:nvPr/>
        </p:nvSpPr>
        <p:spPr>
          <a:xfrm>
            <a:off x="389628" y="169573"/>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6000"/>
              <a:buFont typeface="Libre Franklin"/>
              <a:buNone/>
            </a:pPr>
            <a:r>
              <a:rPr lang="en-US" sz="4400" b="1" i="0" u="none" strike="noStrike" cap="none">
                <a:solidFill>
                  <a:schemeClr val="dk1"/>
                </a:solidFill>
                <a:latin typeface="Libre Franklin"/>
                <a:ea typeface="Libre Franklin"/>
                <a:cs typeface="Libre Franklin"/>
                <a:sym typeface="Libre Franklin"/>
              </a:rPr>
              <a:t>WHAT IS REFERENCING</a:t>
            </a:r>
            <a:endParaRPr sz="1200" b="1" i="0" u="none" strike="noStrike" cap="none">
              <a:solidFill>
                <a:schemeClr val="dk1"/>
              </a:solidFill>
              <a:latin typeface="Calibri"/>
              <a:ea typeface="Calibri"/>
              <a:cs typeface="Calibri"/>
              <a:sym typeface="Calibri"/>
            </a:endParaRPr>
          </a:p>
        </p:txBody>
      </p:sp>
      <p:sp>
        <p:nvSpPr>
          <p:cNvPr id="132" name="Google Shape;132;p4"/>
          <p:cNvSpPr/>
          <p:nvPr/>
        </p:nvSpPr>
        <p:spPr>
          <a:xfrm>
            <a:off x="1236149" y="1580645"/>
            <a:ext cx="9927151" cy="3539430"/>
          </a:xfrm>
          <a:prstGeom prst="rect">
            <a:avLst/>
          </a:prstGeom>
          <a:noFill/>
          <a:ln>
            <a:noFill/>
          </a:ln>
        </p:spPr>
        <p:txBody>
          <a:bodyPr spcFirstLastPara="1" wrap="square" lIns="91425" tIns="45700" rIns="91425" bIns="45700" anchor="t" anchorCtr="0">
            <a:spAutoFit/>
          </a:bodyPr>
          <a:lstStyle/>
          <a:p>
            <a:pPr marL="533400" marR="0" lvl="0" indent="-533400" algn="just"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Referencing means acknowledging someone else’s work or ideas. </a:t>
            </a:r>
            <a:endParaRPr sz="1400" b="0" i="0" u="none" strike="noStrike" cap="none">
              <a:solidFill>
                <a:srgbClr val="000000"/>
              </a:solidFill>
              <a:latin typeface="Arial"/>
              <a:ea typeface="Arial"/>
              <a:cs typeface="Arial"/>
              <a:sym typeface="Arial"/>
            </a:endParaRPr>
          </a:p>
          <a:p>
            <a:pPr marL="533400" marR="0" lvl="0" indent="-533400" algn="just"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It is sometimes called ‘citing’ or ‘documenting’ another person’s work.</a:t>
            </a:r>
            <a:endParaRPr sz="1400" b="0" i="0" u="none" strike="noStrike" cap="none">
              <a:solidFill>
                <a:srgbClr val="000000"/>
              </a:solidFill>
              <a:latin typeface="Arial"/>
              <a:ea typeface="Arial"/>
              <a:cs typeface="Arial"/>
              <a:sym typeface="Arial"/>
            </a:endParaRPr>
          </a:p>
          <a:p>
            <a:pPr marL="533400" marR="0" lvl="0" indent="-533400" algn="just"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Referencing is a basic university requirement.</a:t>
            </a:r>
            <a:endParaRPr sz="1400" b="0" i="0" u="none" strike="noStrike" cap="none">
              <a:solidFill>
                <a:srgbClr val="000000"/>
              </a:solidFill>
              <a:latin typeface="Arial"/>
              <a:ea typeface="Arial"/>
              <a:cs typeface="Arial"/>
              <a:sym typeface="Arial"/>
            </a:endParaRPr>
          </a:p>
          <a:p>
            <a:pPr marL="533400" marR="0" lvl="0" indent="-533400" algn="just" rtl="0">
              <a:lnSpc>
                <a:spcPct val="100000"/>
              </a:lnSpc>
              <a:spcBef>
                <a:spcPts val="0"/>
              </a:spcBef>
              <a:spcAft>
                <a:spcPts val="0"/>
              </a:spcAft>
              <a:buClr>
                <a:schemeClr val="dk1"/>
              </a:buClr>
              <a:buSzPts val="2800"/>
              <a:buFont typeface="Arial"/>
              <a:buChar char="•"/>
            </a:pPr>
            <a:r>
              <a:rPr lang="en-US" sz="2800" b="0" i="0" u="none" strike="noStrike" cap="none">
                <a:solidFill>
                  <a:schemeClr val="dk1"/>
                </a:solidFill>
                <a:latin typeface="Arial"/>
                <a:ea typeface="Arial"/>
                <a:cs typeface="Arial"/>
                <a:sym typeface="Arial"/>
              </a:rPr>
              <a:t>Without appropriate referencing students are in effect “stealing” the work of others - this is lead to academic fraud @ Plagiarism</a:t>
            </a:r>
            <a:endParaRPr sz="1400" b="0" i="0" u="none" strike="noStrike" cap="none">
              <a:solidFill>
                <a:srgbClr val="000000"/>
              </a:solidFill>
              <a:latin typeface="Arial"/>
              <a:ea typeface="Arial"/>
              <a:cs typeface="Arial"/>
              <a:sym typeface="Arial"/>
            </a:endParaRPr>
          </a:p>
        </p:txBody>
      </p:sp>
      <p:pic>
        <p:nvPicPr>
          <p:cNvPr id="133" name="Google Shape;133;p4" descr="UiTM Universiti Teknologi Mara Logo PNG Transparent – Brands Logos"/>
          <p:cNvPicPr preferRelativeResize="0"/>
          <p:nvPr/>
        </p:nvPicPr>
        <p:blipFill rotWithShape="1">
          <a:blip r:embed="rId3">
            <a:alphaModFix/>
          </a:blip>
          <a:srcRect/>
          <a:stretch/>
        </p:blipFill>
        <p:spPr>
          <a:xfrm>
            <a:off x="10682068" y="189916"/>
            <a:ext cx="1144363" cy="48277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pic>
        <p:nvPicPr>
          <p:cNvPr id="422" name="Google Shape;422;p30"/>
          <p:cNvPicPr preferRelativeResize="0"/>
          <p:nvPr/>
        </p:nvPicPr>
        <p:blipFill rotWithShape="1">
          <a:blip r:embed="rId3">
            <a:alphaModFix/>
          </a:blip>
          <a:srcRect/>
          <a:stretch/>
        </p:blipFill>
        <p:spPr>
          <a:xfrm>
            <a:off x="9951159" y="27188"/>
            <a:ext cx="2142870" cy="513140"/>
          </a:xfrm>
          <a:prstGeom prst="rect">
            <a:avLst/>
          </a:prstGeom>
          <a:noFill/>
          <a:ln>
            <a:noFill/>
          </a:ln>
        </p:spPr>
      </p:pic>
      <p:pic>
        <p:nvPicPr>
          <p:cNvPr id="423" name="Google Shape;423;p30"/>
          <p:cNvPicPr preferRelativeResize="0"/>
          <p:nvPr/>
        </p:nvPicPr>
        <p:blipFill rotWithShape="1">
          <a:blip r:embed="rId4">
            <a:alphaModFix/>
          </a:blip>
          <a:srcRect l="28971" t="16200" r="33082" b="23348"/>
          <a:stretch/>
        </p:blipFill>
        <p:spPr>
          <a:xfrm>
            <a:off x="3390900" y="703414"/>
            <a:ext cx="6972301" cy="5337902"/>
          </a:xfrm>
          <a:prstGeom prst="rect">
            <a:avLst/>
          </a:prstGeom>
          <a:noFill/>
          <a:ln>
            <a:noFill/>
          </a:ln>
        </p:spPr>
      </p:pic>
      <p:sp>
        <p:nvSpPr>
          <p:cNvPr id="424" name="Google Shape;424;p30"/>
          <p:cNvSpPr/>
          <p:nvPr/>
        </p:nvSpPr>
        <p:spPr>
          <a:xfrm>
            <a:off x="2994119" y="5397446"/>
            <a:ext cx="2300513" cy="864558"/>
          </a:xfrm>
          <a:prstGeom prst="leftArrow">
            <a:avLst>
              <a:gd name="adj1" fmla="val 50000"/>
              <a:gd name="adj2" fmla="val 50000"/>
            </a:avLst>
          </a:prstGeom>
          <a:noFill/>
          <a:ln w="38100" cap="flat" cmpd="sng">
            <a:solidFill>
              <a:schemeClr val="accent2"/>
            </a:solidFill>
            <a:prstDash val="solid"/>
            <a:miter lim="800000"/>
            <a:headEnd type="none" w="sm" len="sm"/>
            <a:tailEnd type="none" w="sm" len="sm"/>
          </a:ln>
        </p:spPr>
        <p:txBody>
          <a:bodyPr spcFirstLastPara="1" wrap="square" lIns="72000" tIns="180000" rIns="180000" bIns="0" anchor="t" anchorCtr="0">
            <a:noAutofit/>
          </a:bodyPr>
          <a:lstStyle/>
          <a:p>
            <a:pPr marL="0" marR="0" lvl="0" indent="0" algn="r" rtl="0">
              <a:lnSpc>
                <a:spcPct val="104444"/>
              </a:lnSpc>
              <a:spcBef>
                <a:spcPts val="0"/>
              </a:spcBef>
              <a:spcAft>
                <a:spcPts val="0"/>
              </a:spcAft>
              <a:buClr>
                <a:srgbClr val="000000"/>
              </a:buClr>
              <a:buSzPts val="4500"/>
              <a:buFont typeface="Arial"/>
              <a:buNone/>
            </a:pPr>
            <a:endParaRPr sz="4500" b="0" i="0" u="none" strike="noStrike" cap="none">
              <a:solidFill>
                <a:schemeClr val="lt1"/>
              </a:solidFill>
              <a:latin typeface="Rockwell"/>
              <a:ea typeface="Rockwell"/>
              <a:cs typeface="Rockwell"/>
              <a:sym typeface="Rockwell"/>
            </a:endParaRPr>
          </a:p>
        </p:txBody>
      </p:sp>
      <p:sp>
        <p:nvSpPr>
          <p:cNvPr id="425" name="Google Shape;425;p30"/>
          <p:cNvSpPr txBox="1"/>
          <p:nvPr/>
        </p:nvSpPr>
        <p:spPr>
          <a:xfrm>
            <a:off x="388435" y="5061675"/>
            <a:ext cx="2453284" cy="1200329"/>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chemeClr val="dk1"/>
              </a:buClr>
              <a:buSzPts val="2400"/>
              <a:buFont typeface="Arial Black"/>
              <a:buNone/>
            </a:pPr>
            <a:r>
              <a:rPr lang="en-US" sz="2400" b="1" i="0" u="none" strike="noStrike" cap="none">
                <a:solidFill>
                  <a:schemeClr val="dk1"/>
                </a:solidFill>
                <a:latin typeface="Arial Black"/>
                <a:ea typeface="Arial Black"/>
                <a:cs typeface="Arial Black"/>
                <a:sym typeface="Arial Black"/>
              </a:rPr>
              <a:t>Create Mendeley Account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31"/>
          <p:cNvPicPr preferRelativeResize="0"/>
          <p:nvPr/>
        </p:nvPicPr>
        <p:blipFill rotWithShape="1">
          <a:blip r:embed="rId3">
            <a:alphaModFix/>
          </a:blip>
          <a:srcRect/>
          <a:stretch/>
        </p:blipFill>
        <p:spPr>
          <a:xfrm>
            <a:off x="9951159" y="27188"/>
            <a:ext cx="2142870" cy="513140"/>
          </a:xfrm>
          <a:prstGeom prst="rect">
            <a:avLst/>
          </a:prstGeom>
          <a:noFill/>
          <a:ln>
            <a:noFill/>
          </a:ln>
        </p:spPr>
      </p:pic>
      <p:pic>
        <p:nvPicPr>
          <p:cNvPr id="431" name="Google Shape;431;p31"/>
          <p:cNvPicPr preferRelativeResize="0"/>
          <p:nvPr/>
        </p:nvPicPr>
        <p:blipFill rotWithShape="1">
          <a:blip r:embed="rId4">
            <a:alphaModFix/>
          </a:blip>
          <a:srcRect l="28971" t="16200" r="33082" b="23348"/>
          <a:stretch/>
        </p:blipFill>
        <p:spPr>
          <a:xfrm>
            <a:off x="3271966" y="807029"/>
            <a:ext cx="6945759" cy="531437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sp>
        <p:nvSpPr>
          <p:cNvPr id="432" name="Google Shape;432;p31"/>
          <p:cNvSpPr/>
          <p:nvPr/>
        </p:nvSpPr>
        <p:spPr>
          <a:xfrm>
            <a:off x="2681877" y="3031935"/>
            <a:ext cx="2300513" cy="864558"/>
          </a:xfrm>
          <a:prstGeom prst="leftArrow">
            <a:avLst>
              <a:gd name="adj1" fmla="val 50000"/>
              <a:gd name="adj2" fmla="val 50000"/>
            </a:avLst>
          </a:prstGeom>
          <a:noFill/>
          <a:ln w="38100" cap="flat" cmpd="sng">
            <a:solidFill>
              <a:schemeClr val="accent2"/>
            </a:solidFill>
            <a:prstDash val="solid"/>
            <a:miter lim="800000"/>
            <a:headEnd type="none" w="sm" len="sm"/>
            <a:tailEnd type="none" w="sm" len="sm"/>
          </a:ln>
        </p:spPr>
        <p:txBody>
          <a:bodyPr spcFirstLastPara="1" wrap="square" lIns="72000" tIns="180000" rIns="180000" bIns="0" anchor="t" anchorCtr="0">
            <a:noAutofit/>
          </a:bodyPr>
          <a:lstStyle/>
          <a:p>
            <a:pPr marL="0" marR="0" lvl="0" indent="0" algn="r" rtl="0">
              <a:lnSpc>
                <a:spcPct val="104444"/>
              </a:lnSpc>
              <a:spcBef>
                <a:spcPts val="0"/>
              </a:spcBef>
              <a:spcAft>
                <a:spcPts val="0"/>
              </a:spcAft>
              <a:buClr>
                <a:srgbClr val="000000"/>
              </a:buClr>
              <a:buSzPts val="4500"/>
              <a:buFont typeface="Arial"/>
              <a:buNone/>
            </a:pPr>
            <a:endParaRPr sz="4500" b="0" i="0" u="none" strike="noStrike" cap="none">
              <a:solidFill>
                <a:schemeClr val="lt1"/>
              </a:solidFill>
              <a:latin typeface="Rockwell"/>
              <a:ea typeface="Rockwell"/>
              <a:cs typeface="Rockwell"/>
              <a:sym typeface="Rockwell"/>
            </a:endParaRPr>
          </a:p>
        </p:txBody>
      </p:sp>
      <p:sp>
        <p:nvSpPr>
          <p:cNvPr id="433" name="Google Shape;433;p31"/>
          <p:cNvSpPr txBox="1"/>
          <p:nvPr/>
        </p:nvSpPr>
        <p:spPr>
          <a:xfrm>
            <a:off x="106429" y="2827904"/>
            <a:ext cx="2453284" cy="156966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Black"/>
                <a:ea typeface="Arial Black"/>
                <a:cs typeface="Arial Black"/>
                <a:sym typeface="Arial Black"/>
              </a:rPr>
              <a:t>Enter registered email and password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endParaRPr/>
          </a:p>
        </p:txBody>
      </p:sp>
      <p:sp>
        <p:nvSpPr>
          <p:cNvPr id="439" name="Google Shape;439;p7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pic>
        <p:nvPicPr>
          <p:cNvPr id="440" name="Google Shape;440;p77"/>
          <p:cNvPicPr preferRelativeResize="0"/>
          <p:nvPr/>
        </p:nvPicPr>
        <p:blipFill rotWithShape="1">
          <a:blip r:embed="rId3">
            <a:alphaModFix/>
          </a:blip>
          <a:srcRect b="5326"/>
          <a:stretch/>
        </p:blipFill>
        <p:spPr>
          <a:xfrm>
            <a:off x="0" y="3348"/>
            <a:ext cx="12192000" cy="6854652"/>
          </a:xfrm>
          <a:prstGeom prst="rect">
            <a:avLst/>
          </a:prstGeom>
          <a:noFill/>
          <a:ln>
            <a:noFill/>
          </a:ln>
        </p:spPr>
      </p:pic>
      <p:sp>
        <p:nvSpPr>
          <p:cNvPr id="441" name="Google Shape;441;p77"/>
          <p:cNvSpPr/>
          <p:nvPr/>
        </p:nvSpPr>
        <p:spPr>
          <a:xfrm>
            <a:off x="0" y="4304714"/>
            <a:ext cx="3024554" cy="2335237"/>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2" name="Google Shape;442;p77"/>
          <p:cNvSpPr txBox="1"/>
          <p:nvPr/>
        </p:nvSpPr>
        <p:spPr>
          <a:xfrm>
            <a:off x="942536" y="4332849"/>
            <a:ext cx="1871003" cy="307777"/>
          </a:xfrm>
          <a:prstGeom prst="rect">
            <a:avLst/>
          </a:prstGeom>
          <a:solidFill>
            <a:srgbClr val="FF0000"/>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FILTERING OPTION</a:t>
            </a:r>
            <a:endParaRPr sz="1400" b="1" i="0" u="none" strike="noStrike" cap="none">
              <a:solidFill>
                <a:schemeClr val="dk1"/>
              </a:solidFill>
              <a:latin typeface="Arial"/>
              <a:ea typeface="Arial"/>
              <a:cs typeface="Arial"/>
              <a:sym typeface="Arial"/>
            </a:endParaRPr>
          </a:p>
        </p:txBody>
      </p:sp>
      <p:sp>
        <p:nvSpPr>
          <p:cNvPr id="443" name="Google Shape;443;p77"/>
          <p:cNvSpPr/>
          <p:nvPr/>
        </p:nvSpPr>
        <p:spPr>
          <a:xfrm>
            <a:off x="3024553" y="1223889"/>
            <a:ext cx="6443003" cy="541606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4" name="Google Shape;444;p77"/>
          <p:cNvSpPr txBox="1"/>
          <p:nvPr/>
        </p:nvSpPr>
        <p:spPr>
          <a:xfrm>
            <a:off x="5484056" y="1027906"/>
            <a:ext cx="1871003" cy="307777"/>
          </a:xfrm>
          <a:prstGeom prst="rect">
            <a:avLst/>
          </a:prstGeom>
          <a:solidFill>
            <a:srgbClr val="FF0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MAIN LIBRARY</a:t>
            </a:r>
            <a:endParaRPr sz="1400" b="1" i="0" u="none" strike="noStrike" cap="none">
              <a:solidFill>
                <a:schemeClr val="dk1"/>
              </a:solidFill>
              <a:latin typeface="Arial"/>
              <a:ea typeface="Arial"/>
              <a:cs typeface="Arial"/>
              <a:sym typeface="Arial"/>
            </a:endParaRPr>
          </a:p>
        </p:txBody>
      </p:sp>
      <p:sp>
        <p:nvSpPr>
          <p:cNvPr id="445" name="Google Shape;445;p77"/>
          <p:cNvSpPr/>
          <p:nvPr/>
        </p:nvSpPr>
        <p:spPr>
          <a:xfrm>
            <a:off x="9555482" y="1223889"/>
            <a:ext cx="2445433" cy="5416062"/>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46" name="Google Shape;446;p77"/>
          <p:cNvSpPr txBox="1"/>
          <p:nvPr/>
        </p:nvSpPr>
        <p:spPr>
          <a:xfrm>
            <a:off x="9909517" y="878373"/>
            <a:ext cx="1871003" cy="430887"/>
          </a:xfrm>
          <a:prstGeom prst="rect">
            <a:avLst/>
          </a:prstGeom>
          <a:solidFill>
            <a:srgbClr val="FF000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chemeClr val="dk1"/>
                </a:solidFill>
                <a:latin typeface="Arial"/>
                <a:ea typeface="Arial"/>
                <a:cs typeface="Arial"/>
                <a:sym typeface="Arial"/>
              </a:rPr>
              <a:t>DISPLAY SELECTED REFERENCE</a:t>
            </a:r>
            <a:endParaRPr sz="1100" b="1" i="0" u="none" strike="noStrike" cap="non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pic>
        <p:nvPicPr>
          <p:cNvPr id="451" name="Google Shape;451;p34"/>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452" name="Google Shape;452;p34"/>
          <p:cNvSpPr txBox="1"/>
          <p:nvPr/>
        </p:nvSpPr>
        <p:spPr>
          <a:xfrm>
            <a:off x="0" y="128836"/>
            <a:ext cx="10278269" cy="73651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Arial"/>
                <a:ea typeface="Arial"/>
                <a:cs typeface="Arial"/>
                <a:sym typeface="Arial"/>
              </a:rPr>
              <a:t>CREATING YOUR LIBRARY (MENDELEY DESKTOP)</a:t>
            </a:r>
            <a:endParaRPr sz="1100" b="0" i="0" u="none" strike="noStrike" cap="none">
              <a:solidFill>
                <a:srgbClr val="000000"/>
              </a:solidFill>
              <a:latin typeface="Arial"/>
              <a:ea typeface="Arial"/>
              <a:cs typeface="Arial"/>
              <a:sym typeface="Arial"/>
            </a:endParaRPr>
          </a:p>
        </p:txBody>
      </p:sp>
      <p:pic>
        <p:nvPicPr>
          <p:cNvPr id="453" name="Google Shape;453;p34"/>
          <p:cNvPicPr preferRelativeResize="0"/>
          <p:nvPr/>
        </p:nvPicPr>
        <p:blipFill rotWithShape="1">
          <a:blip r:embed="rId4">
            <a:alphaModFix/>
          </a:blip>
          <a:srcRect l="1352" t="13021" r="15832" b="16797"/>
          <a:stretch/>
        </p:blipFill>
        <p:spPr>
          <a:xfrm>
            <a:off x="2169533" y="1231900"/>
            <a:ext cx="8765167" cy="5626100"/>
          </a:xfrm>
          <a:prstGeom prst="rect">
            <a:avLst/>
          </a:prstGeom>
          <a:noFill/>
          <a:ln>
            <a:noFill/>
          </a:ln>
        </p:spPr>
      </p:pic>
      <p:sp>
        <p:nvSpPr>
          <p:cNvPr id="454" name="Google Shape;454;p34"/>
          <p:cNvSpPr/>
          <p:nvPr/>
        </p:nvSpPr>
        <p:spPr>
          <a:xfrm>
            <a:off x="4207990" y="1324969"/>
            <a:ext cx="4500562" cy="1008062"/>
          </a:xfrm>
          <a:prstGeom prst="wedgeRectCallout">
            <a:avLst>
              <a:gd name="adj1" fmla="val -75061"/>
              <a:gd name="adj2" fmla="val -718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177800" marR="0" lvl="0" indent="-17780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You have different options to set up your library:</a:t>
            </a:r>
            <a:endParaRPr sz="1400" b="0" i="0" u="none" strike="noStrike" cap="none">
              <a:solidFill>
                <a:srgbClr val="000000"/>
              </a:solidFill>
              <a:latin typeface="Arial"/>
              <a:ea typeface="Arial"/>
              <a:cs typeface="Arial"/>
              <a:sym typeface="Arial"/>
            </a:endParaRPr>
          </a:p>
          <a:p>
            <a:pPr marL="177800" marR="0" lvl="0" indent="-17780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Add single files or an entire folder </a:t>
            </a:r>
            <a:endParaRPr sz="1400" b="0" i="0" u="none" strike="noStrike" cap="none">
              <a:solidFill>
                <a:srgbClr val="000000"/>
              </a:solidFill>
              <a:latin typeface="Arial"/>
              <a:ea typeface="Arial"/>
              <a:cs typeface="Arial"/>
              <a:sym typeface="Arial"/>
            </a:endParaRPr>
          </a:p>
          <a:p>
            <a:pPr marL="177800" marR="0" lvl="0" indent="-17780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“Watch a folder” to automatically import PDF files</a:t>
            </a:r>
            <a:endParaRPr sz="1400" b="0" i="0" u="none" strike="noStrike" cap="none">
              <a:solidFill>
                <a:srgbClr val="000000"/>
              </a:solidFill>
              <a:latin typeface="Arial"/>
              <a:ea typeface="Arial"/>
              <a:cs typeface="Arial"/>
              <a:sym typeface="Arial"/>
            </a:endParaRPr>
          </a:p>
          <a:p>
            <a:pPr marL="177800" marR="0" lvl="0" indent="-17780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Drag and drop PDFs into Mendeley Desktop</a:t>
            </a:r>
            <a:endParaRPr sz="1400" b="0" i="0" u="none" strike="noStrike" cap="none">
              <a:solidFill>
                <a:srgbClr val="000000"/>
              </a:solidFill>
              <a:latin typeface="Arial"/>
              <a:ea typeface="Arial"/>
              <a:cs typeface="Arial"/>
              <a:sym typeface="Arial"/>
            </a:endParaRPr>
          </a:p>
        </p:txBody>
      </p:sp>
      <p:sp>
        <p:nvSpPr>
          <p:cNvPr id="455" name="Google Shape;455;p34"/>
          <p:cNvSpPr/>
          <p:nvPr/>
        </p:nvSpPr>
        <p:spPr>
          <a:xfrm>
            <a:off x="3790281" y="5636465"/>
            <a:ext cx="3299218" cy="571500"/>
          </a:xfrm>
          <a:prstGeom prst="wedgeRectCallout">
            <a:avLst>
              <a:gd name="adj1" fmla="val 59736"/>
              <a:gd name="adj2" fmla="val -143915"/>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177800" marR="0" lvl="0" indent="-17780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 and Mendeley will try to extract the document details automatically</a:t>
            </a:r>
            <a:endParaRPr sz="1400" b="0" i="0" u="none" strike="noStrike" cap="none">
              <a:solidFill>
                <a:schemeClr val="dk1"/>
              </a:solidFill>
              <a:latin typeface="Arial"/>
              <a:ea typeface="Arial"/>
              <a:cs typeface="Arial"/>
              <a:sym typeface="Arial"/>
            </a:endParaRPr>
          </a:p>
        </p:txBody>
      </p:sp>
      <p:sp>
        <p:nvSpPr>
          <p:cNvPr id="456" name="Google Shape;456;p34"/>
          <p:cNvSpPr/>
          <p:nvPr/>
        </p:nvSpPr>
        <p:spPr>
          <a:xfrm>
            <a:off x="4870968" y="3154065"/>
            <a:ext cx="4437062" cy="1441450"/>
          </a:xfrm>
          <a:prstGeom prst="wedgeRectCallout">
            <a:avLst>
              <a:gd name="adj1" fmla="val 13616"/>
              <a:gd name="adj2" fmla="val 43833"/>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177800" marR="0" lvl="0" indent="-17780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You can also:</a:t>
            </a:r>
            <a:endParaRPr sz="1400" b="0" i="0" u="none" strike="noStrike" cap="none">
              <a:solidFill>
                <a:srgbClr val="000000"/>
              </a:solidFill>
              <a:latin typeface="Arial"/>
              <a:ea typeface="Arial"/>
              <a:cs typeface="Arial"/>
              <a:sym typeface="Arial"/>
            </a:endParaRPr>
          </a:p>
          <a:p>
            <a:pPr marL="177800" marR="0" lvl="0" indent="-17780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Add existing EndNote/BibTeX/RIS databases</a:t>
            </a:r>
            <a:endParaRPr sz="1400" b="0" i="0" u="none" strike="noStrike" cap="none">
              <a:solidFill>
                <a:srgbClr val="000000"/>
              </a:solidFill>
              <a:latin typeface="Arial"/>
              <a:ea typeface="Arial"/>
              <a:cs typeface="Arial"/>
              <a:sym typeface="Arial"/>
            </a:endParaRPr>
          </a:p>
          <a:p>
            <a:pPr marL="177800" marR="0" lvl="0" indent="-17780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Use Mendeley Web Importer to add from online databases</a:t>
            </a:r>
            <a:endParaRPr sz="1400" b="0" i="0" u="none" strike="noStrike" cap="none">
              <a:solidFill>
                <a:srgbClr val="000000"/>
              </a:solidFill>
              <a:latin typeface="Arial"/>
              <a:ea typeface="Arial"/>
              <a:cs typeface="Arial"/>
              <a:sym typeface="Arial"/>
            </a:endParaRPr>
          </a:p>
          <a:p>
            <a:pPr marL="177800" marR="0" lvl="0" indent="-177800" algn="l" rtl="0">
              <a:lnSpc>
                <a:spcPct val="100000"/>
              </a:lnSpc>
              <a:spcBef>
                <a:spcPts val="0"/>
              </a:spcBef>
              <a:spcAft>
                <a:spcPts val="0"/>
              </a:spcAft>
              <a:buClr>
                <a:schemeClr val="dk1"/>
              </a:buClr>
              <a:buSzPts val="1400"/>
              <a:buFont typeface="Arial"/>
              <a:buChar char="•"/>
            </a:pPr>
            <a:r>
              <a:rPr lang="en-US" sz="1400" b="0" i="0" u="none" strike="noStrike" cap="none">
                <a:solidFill>
                  <a:schemeClr val="dk1"/>
                </a:solidFill>
                <a:latin typeface="Arial"/>
                <a:ea typeface="Arial"/>
                <a:cs typeface="Arial"/>
                <a:sym typeface="Arial"/>
              </a:rPr>
              <a:t>Add from the Mendeley Research Catalog</a:t>
            </a:r>
            <a:endParaRPr sz="14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55"/>
                                        </p:tgtEl>
                                        <p:attrNameLst>
                                          <p:attrName>style.visibility</p:attrName>
                                        </p:attrNameLst>
                                      </p:cBhvr>
                                      <p:to>
                                        <p:strVal val="visible"/>
                                      </p:to>
                                    </p:set>
                                    <p:anim calcmode="lin" valueType="num">
                                      <p:cBhvr additive="base">
                                        <p:cTn id="7" dur="500"/>
                                        <p:tgtEl>
                                          <p:spTgt spid="45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6"/>
                                        </p:tgtEl>
                                        <p:attrNameLst>
                                          <p:attrName>style.visibility</p:attrName>
                                        </p:attrNameLst>
                                      </p:cBhvr>
                                      <p:to>
                                        <p:strVal val="visible"/>
                                      </p:to>
                                    </p:set>
                                    <p:animEffect transition="in" filter="fade">
                                      <p:cBhvr>
                                        <p:cTn id="12" dur="500"/>
                                        <p:tgtEl>
                                          <p:spTgt spid="45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pic>
        <p:nvPicPr>
          <p:cNvPr id="461" name="Google Shape;461;p35"/>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462" name="Google Shape;462;p35"/>
          <p:cNvSpPr txBox="1"/>
          <p:nvPr/>
        </p:nvSpPr>
        <p:spPr>
          <a:xfrm>
            <a:off x="0" y="0"/>
            <a:ext cx="10278269" cy="1041664"/>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Arial"/>
                <a:ea typeface="Arial"/>
                <a:cs typeface="Arial"/>
                <a:sym typeface="Arial"/>
              </a:rPr>
              <a:t>CREATING YOUR LIBRARY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dk1"/>
                </a:solidFill>
                <a:latin typeface="Arial"/>
                <a:ea typeface="Arial"/>
                <a:cs typeface="Arial"/>
                <a:sym typeface="Arial"/>
              </a:rPr>
              <a:t>(MENDELEY DESKTOP)</a:t>
            </a:r>
            <a:endParaRPr sz="1400" b="0" i="0" u="none" strike="noStrike" cap="none">
              <a:solidFill>
                <a:srgbClr val="000000"/>
              </a:solidFill>
              <a:latin typeface="Arial"/>
              <a:ea typeface="Arial"/>
              <a:cs typeface="Arial"/>
              <a:sym typeface="Arial"/>
            </a:endParaRPr>
          </a:p>
        </p:txBody>
      </p:sp>
      <p:pic>
        <p:nvPicPr>
          <p:cNvPr id="463" name="Google Shape;463;p35"/>
          <p:cNvPicPr preferRelativeResize="0"/>
          <p:nvPr/>
        </p:nvPicPr>
        <p:blipFill rotWithShape="1">
          <a:blip r:embed="rId4">
            <a:alphaModFix/>
          </a:blip>
          <a:srcRect/>
          <a:stretch/>
        </p:blipFill>
        <p:spPr>
          <a:xfrm>
            <a:off x="2027062" y="1104315"/>
            <a:ext cx="9740899" cy="5573106"/>
          </a:xfrm>
          <a:prstGeom prst="rect">
            <a:avLst/>
          </a:prstGeom>
          <a:noFill/>
          <a:ln>
            <a:noFill/>
          </a:ln>
        </p:spPr>
      </p:pic>
      <p:sp>
        <p:nvSpPr>
          <p:cNvPr id="464" name="Google Shape;464;p35"/>
          <p:cNvSpPr/>
          <p:nvPr/>
        </p:nvSpPr>
        <p:spPr>
          <a:xfrm>
            <a:off x="2916542" y="5875921"/>
            <a:ext cx="4901598" cy="374650"/>
          </a:xfrm>
          <a:prstGeom prst="wedgeRectCallout">
            <a:avLst>
              <a:gd name="adj1" fmla="val 69733"/>
              <a:gd name="adj2" fmla="val -37729"/>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177800" marR="0" lvl="0" indent="-17780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Add tags &amp; notes and edit document details</a:t>
            </a:r>
            <a:endParaRPr sz="1600" b="0" i="0" u="none" strike="noStrike" cap="none">
              <a:solidFill>
                <a:schemeClr val="dk1"/>
              </a:solidFill>
              <a:latin typeface="Arial"/>
              <a:ea typeface="Arial"/>
              <a:cs typeface="Arial"/>
              <a:sym typeface="Arial"/>
            </a:endParaRPr>
          </a:p>
        </p:txBody>
      </p:sp>
      <p:sp>
        <p:nvSpPr>
          <p:cNvPr id="465" name="Google Shape;465;p35"/>
          <p:cNvSpPr/>
          <p:nvPr/>
        </p:nvSpPr>
        <p:spPr>
          <a:xfrm>
            <a:off x="5122081" y="1910643"/>
            <a:ext cx="3295716" cy="393700"/>
          </a:xfrm>
          <a:prstGeom prst="wedgeRectCallout">
            <a:avLst>
              <a:gd name="adj1" fmla="val -86822"/>
              <a:gd name="adj2" fmla="val 1133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177800" marR="0" lvl="0" indent="-17780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Star your favorite papers</a:t>
            </a:r>
            <a:endParaRPr sz="1600" b="0" i="0" u="none" strike="noStrike" cap="none">
              <a:solidFill>
                <a:schemeClr val="dk1"/>
              </a:solidFill>
              <a:latin typeface="Arial"/>
              <a:ea typeface="Arial"/>
              <a:cs typeface="Arial"/>
              <a:sym typeface="Arial"/>
            </a:endParaRPr>
          </a:p>
        </p:txBody>
      </p:sp>
      <p:sp>
        <p:nvSpPr>
          <p:cNvPr id="466" name="Google Shape;466;p35"/>
          <p:cNvSpPr/>
          <p:nvPr/>
        </p:nvSpPr>
        <p:spPr>
          <a:xfrm>
            <a:off x="5122081" y="4216975"/>
            <a:ext cx="3857625" cy="392113"/>
          </a:xfrm>
          <a:prstGeom prst="wedgeRectCallout">
            <a:avLst>
              <a:gd name="adj1" fmla="val -76152"/>
              <a:gd name="adj2" fmla="val -65626"/>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177800" marR="0" lvl="0" indent="-17780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Documents can be marked read/unread</a:t>
            </a:r>
            <a:endParaRPr sz="1600" b="0" i="0" u="none" strike="noStrike" cap="none">
              <a:solidFill>
                <a:schemeClr val="dk1"/>
              </a:solidFill>
              <a:latin typeface="Arial"/>
              <a:ea typeface="Arial"/>
              <a:cs typeface="Arial"/>
              <a:sym typeface="Arial"/>
            </a:endParaRPr>
          </a:p>
        </p:txBody>
      </p:sp>
      <p:sp>
        <p:nvSpPr>
          <p:cNvPr id="467" name="Google Shape;467;p35"/>
          <p:cNvSpPr/>
          <p:nvPr/>
        </p:nvSpPr>
        <p:spPr>
          <a:xfrm>
            <a:off x="4326241" y="5306490"/>
            <a:ext cx="4537075" cy="393700"/>
          </a:xfrm>
          <a:prstGeom prst="wedgeRectCallout">
            <a:avLst>
              <a:gd name="adj1" fmla="val -83241"/>
              <a:gd name="adj2" fmla="val -215324"/>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177800" marR="0" lvl="0" indent="-17780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Filter by authors, tags, publications or keywords </a:t>
            </a:r>
            <a:endParaRPr sz="1600" b="0" i="0" u="none" strike="noStrike" cap="none">
              <a:solidFill>
                <a:schemeClr val="dk1"/>
              </a:solidFill>
              <a:latin typeface="Arial"/>
              <a:ea typeface="Arial"/>
              <a:cs typeface="Arial"/>
              <a:sym typeface="Arial"/>
            </a:endParaRPr>
          </a:p>
        </p:txBody>
      </p:sp>
      <p:sp>
        <p:nvSpPr>
          <p:cNvPr id="468" name="Google Shape;468;p35"/>
          <p:cNvSpPr/>
          <p:nvPr/>
        </p:nvSpPr>
        <p:spPr>
          <a:xfrm>
            <a:off x="4982987" y="2718559"/>
            <a:ext cx="4286250" cy="392112"/>
          </a:xfrm>
          <a:prstGeom prst="wedgeRectCallout">
            <a:avLst>
              <a:gd name="adj1" fmla="val -65963"/>
              <a:gd name="adj2" fmla="val 120042"/>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177800" marR="0" lvl="0" indent="-17780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Open attached PDF files in integrated viewer</a:t>
            </a:r>
            <a:endParaRPr sz="1600" b="0" i="0" u="none" strike="noStrike" cap="none">
              <a:solidFill>
                <a:schemeClr val="dk1"/>
              </a:solidFill>
              <a:latin typeface="Arial"/>
              <a:ea typeface="Arial"/>
              <a:cs typeface="Arial"/>
              <a:sym typeface="Arial"/>
            </a:endParaRPr>
          </a:p>
        </p:txBody>
      </p:sp>
      <p:sp>
        <p:nvSpPr>
          <p:cNvPr id="469" name="Google Shape;469;p35"/>
          <p:cNvSpPr/>
          <p:nvPr/>
        </p:nvSpPr>
        <p:spPr>
          <a:xfrm>
            <a:off x="4438534" y="3496984"/>
            <a:ext cx="4109287" cy="355348"/>
          </a:xfrm>
          <a:prstGeom prst="wedgeRectCallout">
            <a:avLst>
              <a:gd name="adj1" fmla="val -90412"/>
              <a:gd name="adj2" fmla="val 39564"/>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177800" marR="0" lvl="0" indent="-17780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Set up and manage your reference groups</a:t>
            </a:r>
            <a:endParaRPr sz="1600" b="0" i="0" u="none" strike="noStrike" cap="none">
              <a:solidFill>
                <a:schemeClr val="dk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68"/>
                                        </p:tgtEl>
                                        <p:attrNameLst>
                                          <p:attrName>style.visibility</p:attrName>
                                        </p:attrNameLst>
                                      </p:cBhvr>
                                      <p:to>
                                        <p:strVal val="visible"/>
                                      </p:to>
                                    </p:set>
                                    <p:animEffect transition="in" filter="fade">
                                      <p:cBhvr>
                                        <p:cTn id="11" dur="500"/>
                                        <p:tgtEl>
                                          <p:spTgt spid="46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65"/>
                                        </p:tgtEl>
                                        <p:attrNameLst>
                                          <p:attrName>style.visibility</p:attrName>
                                        </p:attrNameLst>
                                      </p:cBhvr>
                                      <p:to>
                                        <p:strVal val="visible"/>
                                      </p:to>
                                    </p:set>
                                    <p:animEffect transition="in" filter="fade">
                                      <p:cBhvr>
                                        <p:cTn id="16" dur="500"/>
                                        <p:tgtEl>
                                          <p:spTgt spid="46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66"/>
                                        </p:tgtEl>
                                        <p:attrNameLst>
                                          <p:attrName>style.visibility</p:attrName>
                                        </p:attrNameLst>
                                      </p:cBhvr>
                                      <p:to>
                                        <p:strVal val="visible"/>
                                      </p:to>
                                    </p:set>
                                    <p:animEffect transition="in" filter="fade">
                                      <p:cBhvr>
                                        <p:cTn id="21" dur="500"/>
                                        <p:tgtEl>
                                          <p:spTgt spid="46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6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64"/>
                                        </p:tgtEl>
                                        <p:attrNameLst>
                                          <p:attrName>style.visibility</p:attrName>
                                        </p:attrNameLst>
                                      </p:cBhvr>
                                      <p:to>
                                        <p:strVal val="visible"/>
                                      </p:to>
                                    </p:set>
                                    <p:anim calcmode="lin" valueType="num">
                                      <p:cBhvr additive="base">
                                        <p:cTn id="30" dur="500"/>
                                        <p:tgtEl>
                                          <p:spTgt spid="4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36"/>
          <p:cNvSpPr txBox="1">
            <a:spLocks noGrp="1"/>
          </p:cNvSpPr>
          <p:nvPr>
            <p:ph type="title"/>
          </p:nvPr>
        </p:nvSpPr>
        <p:spPr>
          <a:xfrm>
            <a:off x="0" y="180046"/>
            <a:ext cx="9990082" cy="73435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Arial"/>
              <a:buNone/>
            </a:pPr>
            <a:r>
              <a:rPr lang="en-US" sz="3200" b="1">
                <a:latin typeface="Arial"/>
                <a:ea typeface="Arial"/>
                <a:cs typeface="Arial"/>
                <a:sym typeface="Arial"/>
              </a:rPr>
              <a:t>MENDELEY: WATCHED FOLDERS</a:t>
            </a:r>
            <a:endParaRPr/>
          </a:p>
        </p:txBody>
      </p:sp>
      <p:pic>
        <p:nvPicPr>
          <p:cNvPr id="475" name="Google Shape;475;p36"/>
          <p:cNvPicPr preferRelativeResize="0"/>
          <p:nvPr/>
        </p:nvPicPr>
        <p:blipFill rotWithShape="1">
          <a:blip r:embed="rId3">
            <a:alphaModFix/>
          </a:blip>
          <a:srcRect/>
          <a:stretch/>
        </p:blipFill>
        <p:spPr>
          <a:xfrm>
            <a:off x="7596363" y="4851592"/>
            <a:ext cx="2609850" cy="1171575"/>
          </a:xfrm>
          <a:prstGeom prst="rect">
            <a:avLst/>
          </a:prstGeom>
          <a:noFill/>
          <a:ln>
            <a:noFill/>
          </a:ln>
        </p:spPr>
      </p:pic>
      <p:sp>
        <p:nvSpPr>
          <p:cNvPr id="476" name="Google Shape;476;p36"/>
          <p:cNvSpPr/>
          <p:nvPr/>
        </p:nvSpPr>
        <p:spPr>
          <a:xfrm>
            <a:off x="711200" y="1036338"/>
            <a:ext cx="5829300" cy="4401205"/>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chemeClr val="dk1"/>
              </a:buClr>
              <a:buSzPts val="2000"/>
              <a:buFont typeface="Arial"/>
              <a:buAutoNum type="arabicPeriod"/>
            </a:pPr>
            <a:r>
              <a:rPr lang="en-US" sz="2000" b="0" i="0" u="none" strike="noStrike" cap="none">
                <a:solidFill>
                  <a:schemeClr val="dk1"/>
                </a:solidFill>
                <a:latin typeface="Arial"/>
                <a:ea typeface="Arial"/>
                <a:cs typeface="Arial"/>
                <a:sym typeface="Arial"/>
              </a:rPr>
              <a:t>Open Mendeley Desktop</a:t>
            </a:r>
            <a:endParaRPr sz="1400" b="0" i="0" u="none" strike="noStrike" cap="none">
              <a:solidFill>
                <a:srgbClr val="000000"/>
              </a:solidFill>
              <a:latin typeface="Arial"/>
              <a:ea typeface="Arial"/>
              <a:cs typeface="Arial"/>
              <a:sym typeface="Arial"/>
            </a:endParaRPr>
          </a:p>
          <a:p>
            <a:pPr marL="342900" marR="0" lvl="0" indent="-342900" algn="just" rtl="0">
              <a:lnSpc>
                <a:spcPct val="100000"/>
              </a:lnSpc>
              <a:spcBef>
                <a:spcPts val="600"/>
              </a:spcBef>
              <a:spcAft>
                <a:spcPts val="0"/>
              </a:spcAft>
              <a:buClr>
                <a:schemeClr val="dk1"/>
              </a:buClr>
              <a:buSzPts val="2000"/>
              <a:buFont typeface="Arial"/>
              <a:buAutoNum type="arabicPeriod"/>
            </a:pPr>
            <a:r>
              <a:rPr lang="en-US" sz="2000" b="0" i="0" u="none" strike="noStrike" cap="none">
                <a:solidFill>
                  <a:schemeClr val="dk1"/>
                </a:solidFill>
                <a:latin typeface="Arial"/>
                <a:ea typeface="Arial"/>
                <a:cs typeface="Arial"/>
                <a:sym typeface="Arial"/>
              </a:rPr>
              <a:t>Click </a:t>
            </a:r>
            <a:r>
              <a:rPr lang="en-US" sz="2000" b="1" i="0" u="none" strike="noStrike" cap="none">
                <a:solidFill>
                  <a:schemeClr val="dk1"/>
                </a:solidFill>
                <a:latin typeface="Arial"/>
                <a:ea typeface="Arial"/>
                <a:cs typeface="Arial"/>
                <a:sym typeface="Arial"/>
              </a:rPr>
              <a:t>Tools</a:t>
            </a:r>
            <a:r>
              <a:rPr lang="en-US" sz="2000" b="0" i="0" u="none" strike="noStrike" cap="none">
                <a:solidFill>
                  <a:schemeClr val="dk1"/>
                </a:solidFill>
                <a:latin typeface="Arial"/>
                <a:ea typeface="Arial"/>
                <a:cs typeface="Arial"/>
                <a:sym typeface="Arial"/>
              </a:rPr>
              <a:t> &gt; </a:t>
            </a:r>
            <a:r>
              <a:rPr lang="en-US" sz="2000" b="1" i="0" u="none" strike="noStrike" cap="none">
                <a:solidFill>
                  <a:schemeClr val="dk1"/>
                </a:solidFill>
                <a:latin typeface="Arial"/>
                <a:ea typeface="Arial"/>
                <a:cs typeface="Arial"/>
                <a:sym typeface="Arial"/>
              </a:rPr>
              <a:t>Options </a:t>
            </a:r>
            <a:r>
              <a:rPr lang="en-US" sz="2000" b="0" i="0" u="none" strike="noStrike" cap="none">
                <a:solidFill>
                  <a:schemeClr val="dk1"/>
                </a:solidFill>
                <a:latin typeface="Arial"/>
                <a:ea typeface="Arial"/>
                <a:cs typeface="Arial"/>
                <a:sym typeface="Arial"/>
              </a:rPr>
              <a:t>&gt;</a:t>
            </a:r>
            <a:r>
              <a:rPr lang="en-US" sz="2000" b="1" i="0" u="none" strike="noStrike" cap="none">
                <a:solidFill>
                  <a:schemeClr val="dk1"/>
                </a:solidFill>
                <a:latin typeface="Arial"/>
                <a:ea typeface="Arial"/>
                <a:cs typeface="Arial"/>
                <a:sym typeface="Arial"/>
              </a:rPr>
              <a:t>Watched Folders </a:t>
            </a:r>
            <a:r>
              <a:rPr lang="en-US" sz="2000" b="0" i="0" u="none" strike="noStrike" cap="none">
                <a:solidFill>
                  <a:schemeClr val="dk1"/>
                </a:solidFill>
                <a:latin typeface="Arial"/>
                <a:ea typeface="Arial"/>
                <a:cs typeface="Arial"/>
                <a:sym typeface="Arial"/>
              </a:rPr>
              <a:t>in Windows or Linux machines, or Mendeley Desktop &gt;Preferences &gt;Watched Folders in Macs</a:t>
            </a:r>
            <a:endParaRPr sz="1400" b="0" i="0" u="none" strike="noStrike" cap="none">
              <a:solidFill>
                <a:srgbClr val="000000"/>
              </a:solidFill>
              <a:latin typeface="Arial"/>
              <a:ea typeface="Arial"/>
              <a:cs typeface="Arial"/>
              <a:sym typeface="Arial"/>
            </a:endParaRPr>
          </a:p>
          <a:p>
            <a:pPr marL="342900" marR="0" lvl="0" indent="-342900" algn="just" rtl="0">
              <a:lnSpc>
                <a:spcPct val="100000"/>
              </a:lnSpc>
              <a:spcBef>
                <a:spcPts val="600"/>
              </a:spcBef>
              <a:spcAft>
                <a:spcPts val="0"/>
              </a:spcAft>
              <a:buClr>
                <a:schemeClr val="dk1"/>
              </a:buClr>
              <a:buSzPts val="2000"/>
              <a:buFont typeface="Arial"/>
              <a:buAutoNum type="arabicPeriod"/>
            </a:pPr>
            <a:r>
              <a:rPr lang="en-US" sz="2000" b="0" i="0" u="none" strike="noStrike" cap="none">
                <a:solidFill>
                  <a:schemeClr val="dk1"/>
                </a:solidFill>
                <a:latin typeface="Arial"/>
                <a:ea typeface="Arial"/>
                <a:cs typeface="Arial"/>
                <a:sym typeface="Arial"/>
              </a:rPr>
              <a:t>Check the boxes for the folders you wish to watch</a:t>
            </a:r>
            <a:endParaRPr sz="1400" b="0" i="0" u="none" strike="noStrike" cap="none">
              <a:solidFill>
                <a:srgbClr val="000000"/>
              </a:solidFill>
              <a:latin typeface="Arial"/>
              <a:ea typeface="Arial"/>
              <a:cs typeface="Arial"/>
              <a:sym typeface="Arial"/>
            </a:endParaRPr>
          </a:p>
          <a:p>
            <a:pPr marL="342900" marR="0" lvl="0" indent="-342900" algn="just" rtl="0">
              <a:lnSpc>
                <a:spcPct val="100000"/>
              </a:lnSpc>
              <a:spcBef>
                <a:spcPts val="600"/>
              </a:spcBef>
              <a:spcAft>
                <a:spcPts val="0"/>
              </a:spcAft>
              <a:buClr>
                <a:schemeClr val="dk1"/>
              </a:buClr>
              <a:buSzPts val="2000"/>
              <a:buFont typeface="Arial"/>
              <a:buAutoNum type="arabicPeriod"/>
            </a:pPr>
            <a:r>
              <a:rPr lang="en-US" sz="2000" b="0" i="0" u="none" strike="noStrike" cap="none">
                <a:solidFill>
                  <a:schemeClr val="dk1"/>
                </a:solidFill>
                <a:latin typeface="Arial"/>
                <a:ea typeface="Arial"/>
                <a:cs typeface="Arial"/>
                <a:sym typeface="Arial"/>
              </a:rPr>
              <a:t>Save PDF files to these folders as normal</a:t>
            </a:r>
            <a:endParaRPr sz="1400" b="0" i="0" u="none" strike="noStrike" cap="none">
              <a:solidFill>
                <a:srgbClr val="000000"/>
              </a:solidFill>
              <a:latin typeface="Arial"/>
              <a:ea typeface="Arial"/>
              <a:cs typeface="Arial"/>
              <a:sym typeface="Arial"/>
            </a:endParaRPr>
          </a:p>
          <a:p>
            <a:pPr marL="342900" marR="0" lvl="0" indent="-342900" algn="just" rtl="0">
              <a:lnSpc>
                <a:spcPct val="100000"/>
              </a:lnSpc>
              <a:spcBef>
                <a:spcPts val="600"/>
              </a:spcBef>
              <a:spcAft>
                <a:spcPts val="0"/>
              </a:spcAft>
              <a:buClr>
                <a:schemeClr val="dk1"/>
              </a:buClr>
              <a:buSzPts val="2000"/>
              <a:buFont typeface="Arial"/>
              <a:buAutoNum type="arabicPeriod"/>
            </a:pPr>
            <a:r>
              <a:rPr lang="en-US" sz="2000" b="0" i="0" u="none" strike="noStrike" cap="none">
                <a:solidFill>
                  <a:schemeClr val="dk1"/>
                </a:solidFill>
                <a:latin typeface="Arial"/>
                <a:ea typeface="Arial"/>
                <a:cs typeface="Arial"/>
                <a:sym typeface="Arial"/>
              </a:rPr>
              <a:t>When you run Mendeley Desktop, any new PDFs added to these folders will be automatically imported to your All Documents folder in your personal library in Mendeley Desktop. </a:t>
            </a:r>
            <a:endParaRPr sz="1400" b="0" i="0" u="none" strike="noStrike" cap="none">
              <a:solidFill>
                <a:srgbClr val="000000"/>
              </a:solidFill>
              <a:latin typeface="Arial"/>
              <a:ea typeface="Arial"/>
              <a:cs typeface="Arial"/>
              <a:sym typeface="Arial"/>
            </a:endParaRPr>
          </a:p>
        </p:txBody>
      </p:sp>
      <p:pic>
        <p:nvPicPr>
          <p:cNvPr id="477" name="Google Shape;477;p36"/>
          <p:cNvPicPr preferRelativeResize="0"/>
          <p:nvPr/>
        </p:nvPicPr>
        <p:blipFill rotWithShape="1">
          <a:blip r:embed="rId4">
            <a:alphaModFix/>
          </a:blip>
          <a:srcRect/>
          <a:stretch/>
        </p:blipFill>
        <p:spPr>
          <a:xfrm>
            <a:off x="7596363" y="1204969"/>
            <a:ext cx="4232592" cy="3356055"/>
          </a:xfrm>
          <a:prstGeom prst="rect">
            <a:avLst/>
          </a:prstGeom>
          <a:noFill/>
          <a:ln>
            <a:noFill/>
          </a:ln>
        </p:spPr>
      </p:pic>
      <p:pic>
        <p:nvPicPr>
          <p:cNvPr id="478" name="Google Shape;478;p36"/>
          <p:cNvPicPr preferRelativeResize="0"/>
          <p:nvPr/>
        </p:nvPicPr>
        <p:blipFill rotWithShape="1">
          <a:blip r:embed="rId5">
            <a:alphaModFix/>
          </a:blip>
          <a:srcRect/>
          <a:stretch/>
        </p:blipFill>
        <p:spPr>
          <a:xfrm>
            <a:off x="9951159" y="27188"/>
            <a:ext cx="2142870" cy="51314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37"/>
          <p:cNvSpPr txBox="1">
            <a:spLocks noGrp="1"/>
          </p:cNvSpPr>
          <p:nvPr>
            <p:ph type="title"/>
          </p:nvPr>
        </p:nvSpPr>
        <p:spPr>
          <a:xfrm>
            <a:off x="0" y="272142"/>
            <a:ext cx="101346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Arial"/>
              <a:buNone/>
            </a:pPr>
            <a:r>
              <a:rPr lang="en-US" sz="3200" b="1">
                <a:latin typeface="Arial"/>
                <a:ea typeface="Arial"/>
                <a:cs typeface="Arial"/>
                <a:sym typeface="Arial"/>
              </a:rPr>
              <a:t>INTEGRATED MENDELEY’S PDF VIEWER (WEB)</a:t>
            </a:r>
            <a:br>
              <a:rPr lang="en-US" sz="3200" b="1">
                <a:latin typeface="Arial"/>
                <a:ea typeface="Arial"/>
                <a:cs typeface="Arial"/>
                <a:sym typeface="Arial"/>
              </a:rPr>
            </a:br>
            <a:endParaRPr sz="3200" b="1">
              <a:latin typeface="Arial"/>
              <a:ea typeface="Arial"/>
              <a:cs typeface="Arial"/>
              <a:sym typeface="Arial"/>
            </a:endParaRPr>
          </a:p>
        </p:txBody>
      </p:sp>
      <p:pic>
        <p:nvPicPr>
          <p:cNvPr id="484" name="Google Shape;484;p37"/>
          <p:cNvPicPr preferRelativeResize="0"/>
          <p:nvPr/>
        </p:nvPicPr>
        <p:blipFill rotWithShape="1">
          <a:blip r:embed="rId3">
            <a:alphaModFix/>
          </a:blip>
          <a:srcRect/>
          <a:stretch/>
        </p:blipFill>
        <p:spPr>
          <a:xfrm>
            <a:off x="1735309" y="1136525"/>
            <a:ext cx="8869134" cy="5183161"/>
          </a:xfrm>
          <a:prstGeom prst="rect">
            <a:avLst/>
          </a:prstGeom>
          <a:noFill/>
          <a:ln>
            <a:noFill/>
          </a:ln>
        </p:spPr>
      </p:pic>
      <p:pic>
        <p:nvPicPr>
          <p:cNvPr id="485" name="Google Shape;485;p37"/>
          <p:cNvPicPr preferRelativeResize="0"/>
          <p:nvPr/>
        </p:nvPicPr>
        <p:blipFill rotWithShape="1">
          <a:blip r:embed="rId4">
            <a:alphaModFix/>
          </a:blip>
          <a:srcRect/>
          <a:stretch/>
        </p:blipFill>
        <p:spPr>
          <a:xfrm>
            <a:off x="9951159" y="27188"/>
            <a:ext cx="2142870" cy="51314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38"/>
          <p:cNvSpPr txBox="1">
            <a:spLocks noGrp="1"/>
          </p:cNvSpPr>
          <p:nvPr>
            <p:ph type="title"/>
          </p:nvPr>
        </p:nvSpPr>
        <p:spPr>
          <a:xfrm>
            <a:off x="787400" y="325438"/>
            <a:ext cx="9293818"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3200"/>
              <a:buFont typeface="Arial"/>
              <a:buNone/>
            </a:pPr>
            <a:r>
              <a:rPr lang="en-US" sz="3200" b="1">
                <a:latin typeface="Arial"/>
                <a:ea typeface="Arial"/>
                <a:cs typeface="Arial"/>
                <a:sym typeface="Arial"/>
              </a:rPr>
              <a:t>INTEGRATED MENDELEY’S PDF VIEWER (DESKTOP)</a:t>
            </a:r>
            <a:br>
              <a:rPr lang="en-US" sz="3200" b="1">
                <a:latin typeface="Arial"/>
                <a:ea typeface="Arial"/>
                <a:cs typeface="Arial"/>
                <a:sym typeface="Arial"/>
              </a:rPr>
            </a:br>
            <a:endParaRPr sz="3200" b="1">
              <a:latin typeface="Arial"/>
              <a:ea typeface="Arial"/>
              <a:cs typeface="Arial"/>
              <a:sym typeface="Arial"/>
            </a:endParaRPr>
          </a:p>
        </p:txBody>
      </p:sp>
      <p:pic>
        <p:nvPicPr>
          <p:cNvPr id="491" name="Google Shape;491;p38"/>
          <p:cNvPicPr preferRelativeResize="0"/>
          <p:nvPr/>
        </p:nvPicPr>
        <p:blipFill rotWithShape="1">
          <a:blip r:embed="rId3">
            <a:alphaModFix/>
          </a:blip>
          <a:srcRect/>
          <a:stretch/>
        </p:blipFill>
        <p:spPr>
          <a:xfrm>
            <a:off x="1735309" y="1214665"/>
            <a:ext cx="8903662" cy="5105022"/>
          </a:xfrm>
          <a:prstGeom prst="rect">
            <a:avLst/>
          </a:prstGeom>
          <a:noFill/>
          <a:ln>
            <a:noFill/>
          </a:ln>
        </p:spPr>
      </p:pic>
      <p:pic>
        <p:nvPicPr>
          <p:cNvPr id="492" name="Google Shape;492;p38"/>
          <p:cNvPicPr preferRelativeResize="0"/>
          <p:nvPr/>
        </p:nvPicPr>
        <p:blipFill rotWithShape="1">
          <a:blip r:embed="rId4">
            <a:alphaModFix/>
          </a:blip>
          <a:srcRect/>
          <a:stretch/>
        </p:blipFill>
        <p:spPr>
          <a:xfrm>
            <a:off x="9951159" y="27188"/>
            <a:ext cx="2142870" cy="51314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39"/>
          <p:cNvSpPr txBox="1">
            <a:spLocks noGrp="1"/>
          </p:cNvSpPr>
          <p:nvPr>
            <p:ph type="title"/>
          </p:nvPr>
        </p:nvSpPr>
        <p:spPr>
          <a:xfrm>
            <a:off x="667726" y="274638"/>
            <a:ext cx="9543074" cy="11430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Arial"/>
              <a:buNone/>
            </a:pPr>
            <a:r>
              <a:rPr lang="en-US" sz="3200" b="1">
                <a:latin typeface="Arial"/>
                <a:ea typeface="Arial"/>
                <a:cs typeface="Arial"/>
                <a:sym typeface="Arial"/>
              </a:rPr>
              <a:t>ANNOTATE AND HIGHLIGHT</a:t>
            </a:r>
            <a:br>
              <a:rPr lang="en-US" sz="3200" b="1">
                <a:latin typeface="Arial"/>
                <a:ea typeface="Arial"/>
                <a:cs typeface="Arial"/>
                <a:sym typeface="Arial"/>
              </a:rPr>
            </a:br>
            <a:endParaRPr sz="3200" b="1">
              <a:latin typeface="Arial"/>
              <a:ea typeface="Arial"/>
              <a:cs typeface="Arial"/>
              <a:sym typeface="Arial"/>
            </a:endParaRPr>
          </a:p>
        </p:txBody>
      </p:sp>
      <p:pic>
        <p:nvPicPr>
          <p:cNvPr id="498" name="Google Shape;498;p39"/>
          <p:cNvPicPr preferRelativeResize="0"/>
          <p:nvPr/>
        </p:nvPicPr>
        <p:blipFill rotWithShape="1">
          <a:blip r:embed="rId3">
            <a:alphaModFix/>
          </a:blip>
          <a:srcRect/>
          <a:stretch/>
        </p:blipFill>
        <p:spPr>
          <a:xfrm>
            <a:off x="1735309" y="953937"/>
            <a:ext cx="9005262" cy="5365750"/>
          </a:xfrm>
          <a:prstGeom prst="rect">
            <a:avLst/>
          </a:prstGeom>
          <a:noFill/>
          <a:ln>
            <a:noFill/>
          </a:ln>
        </p:spPr>
      </p:pic>
      <p:pic>
        <p:nvPicPr>
          <p:cNvPr id="499" name="Google Shape;499;p39"/>
          <p:cNvPicPr preferRelativeResize="0"/>
          <p:nvPr/>
        </p:nvPicPr>
        <p:blipFill rotWithShape="1">
          <a:blip r:embed="rId4">
            <a:alphaModFix/>
          </a:blip>
          <a:srcRect/>
          <a:stretch/>
        </p:blipFill>
        <p:spPr>
          <a:xfrm>
            <a:off x="9951159" y="27188"/>
            <a:ext cx="2142870" cy="51314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pic>
        <p:nvPicPr>
          <p:cNvPr id="504" name="Google Shape;504;p42"/>
          <p:cNvPicPr preferRelativeResize="0"/>
          <p:nvPr/>
        </p:nvPicPr>
        <p:blipFill rotWithShape="1">
          <a:blip r:embed="rId3">
            <a:alphaModFix/>
          </a:blip>
          <a:srcRect/>
          <a:stretch/>
        </p:blipFill>
        <p:spPr>
          <a:xfrm>
            <a:off x="6096001" y="929512"/>
            <a:ext cx="4276725" cy="5219700"/>
          </a:xfrm>
          <a:prstGeom prst="rect">
            <a:avLst/>
          </a:prstGeom>
          <a:noFill/>
          <a:ln>
            <a:noFill/>
          </a:ln>
        </p:spPr>
      </p:pic>
      <p:pic>
        <p:nvPicPr>
          <p:cNvPr id="505" name="Google Shape;505;p42"/>
          <p:cNvPicPr preferRelativeResize="0"/>
          <p:nvPr/>
        </p:nvPicPr>
        <p:blipFill rotWithShape="1">
          <a:blip r:embed="rId4">
            <a:alphaModFix/>
          </a:blip>
          <a:srcRect/>
          <a:stretch/>
        </p:blipFill>
        <p:spPr>
          <a:xfrm>
            <a:off x="1732400" y="1008336"/>
            <a:ext cx="4229100" cy="5219700"/>
          </a:xfrm>
          <a:prstGeom prst="rect">
            <a:avLst/>
          </a:prstGeom>
          <a:noFill/>
          <a:ln>
            <a:noFill/>
          </a:ln>
        </p:spPr>
      </p:pic>
      <p:sp>
        <p:nvSpPr>
          <p:cNvPr id="506" name="Google Shape;506;p42"/>
          <p:cNvSpPr txBox="1">
            <a:spLocks noGrp="1"/>
          </p:cNvSpPr>
          <p:nvPr>
            <p:ph type="title"/>
          </p:nvPr>
        </p:nvSpPr>
        <p:spPr>
          <a:xfrm>
            <a:off x="703700" y="223746"/>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3200"/>
              <a:buFont typeface="Arial"/>
              <a:buNone/>
            </a:pPr>
            <a:r>
              <a:rPr lang="en-US" sz="3200" b="1">
                <a:latin typeface="Arial"/>
                <a:ea typeface="Arial"/>
                <a:cs typeface="Arial"/>
                <a:sym typeface="Arial"/>
              </a:rPr>
              <a:t>DOCUMENT DETAILS LOOKUP </a:t>
            </a:r>
            <a:br>
              <a:rPr lang="en-US" sz="3200" b="1">
                <a:latin typeface="Arial"/>
                <a:ea typeface="Arial"/>
                <a:cs typeface="Arial"/>
                <a:sym typeface="Arial"/>
              </a:rPr>
            </a:br>
            <a:endParaRPr sz="3200" b="1">
              <a:latin typeface="Arial"/>
              <a:ea typeface="Arial"/>
              <a:cs typeface="Arial"/>
              <a:sym typeface="Arial"/>
            </a:endParaRPr>
          </a:p>
        </p:txBody>
      </p:sp>
      <p:sp>
        <p:nvSpPr>
          <p:cNvPr id="507" name="Google Shape;507;p42"/>
          <p:cNvSpPr/>
          <p:nvPr/>
        </p:nvSpPr>
        <p:spPr>
          <a:xfrm>
            <a:off x="1732401" y="2945909"/>
            <a:ext cx="3857625" cy="1135122"/>
          </a:xfrm>
          <a:prstGeom prst="wedgeRectCallout">
            <a:avLst>
              <a:gd name="adj1" fmla="val 36703"/>
              <a:gd name="adj2" fmla="val 100269"/>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Arial"/>
                <a:ea typeface="Arial"/>
                <a:cs typeface="Arial"/>
                <a:sym typeface="Arial"/>
              </a:rPr>
              <a:t>Enter the DOI, PubMed, or ArXiv ID and click on the magnifier glass to start lookup </a:t>
            </a:r>
            <a:r>
              <a:rPr lang="en-US" sz="1500" b="1" i="0" u="none" strike="noStrike" cap="none">
                <a:solidFill>
                  <a:schemeClr val="dk1"/>
                </a:solidFill>
                <a:latin typeface="Arial"/>
                <a:ea typeface="Arial"/>
                <a:cs typeface="Arial"/>
                <a:sym typeface="Arial"/>
              </a:rPr>
              <a:t>[Lookup Succceeded]</a:t>
            </a:r>
            <a:endParaRPr sz="1400" b="0" i="0" u="none" strike="noStrike" cap="none">
              <a:solidFill>
                <a:srgbClr val="000000"/>
              </a:solidFill>
              <a:latin typeface="Arial"/>
              <a:ea typeface="Arial"/>
              <a:cs typeface="Arial"/>
              <a:sym typeface="Arial"/>
            </a:endParaRPr>
          </a:p>
        </p:txBody>
      </p:sp>
      <p:sp>
        <p:nvSpPr>
          <p:cNvPr id="508" name="Google Shape;508;p42"/>
          <p:cNvSpPr/>
          <p:nvPr/>
        </p:nvSpPr>
        <p:spPr>
          <a:xfrm>
            <a:off x="6096001" y="2119918"/>
            <a:ext cx="3857625" cy="571500"/>
          </a:xfrm>
          <a:prstGeom prst="wedgeRectCallout">
            <a:avLst>
              <a:gd name="adj1" fmla="val -42956"/>
              <a:gd name="adj2" fmla="val 219666"/>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chemeClr val="dk1"/>
                </a:solidFill>
                <a:latin typeface="Arial"/>
                <a:ea typeface="Arial"/>
                <a:cs typeface="Arial"/>
                <a:sym typeface="Arial"/>
              </a:rPr>
              <a:t>Missing info will automatically appear at URL &amp;  Open at Web Browser</a:t>
            </a:r>
            <a:endParaRPr sz="1400" b="0" i="0" u="none" strike="noStrike" cap="none">
              <a:solidFill>
                <a:srgbClr val="000000"/>
              </a:solidFill>
              <a:latin typeface="Arial"/>
              <a:ea typeface="Arial"/>
              <a:cs typeface="Arial"/>
              <a:sym typeface="Arial"/>
            </a:endParaRPr>
          </a:p>
        </p:txBody>
      </p:sp>
      <p:pic>
        <p:nvPicPr>
          <p:cNvPr id="509" name="Google Shape;509;p42"/>
          <p:cNvPicPr preferRelativeResize="0"/>
          <p:nvPr/>
        </p:nvPicPr>
        <p:blipFill rotWithShape="1">
          <a:blip r:embed="rId5">
            <a:alphaModFix/>
          </a:blip>
          <a:srcRect/>
          <a:stretch/>
        </p:blipFill>
        <p:spPr>
          <a:xfrm>
            <a:off x="9951159" y="27188"/>
            <a:ext cx="2142870" cy="5131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07"/>
                                        </p:tgtEl>
                                        <p:attrNameLst>
                                          <p:attrName>style.visibility</p:attrName>
                                        </p:attrNameLst>
                                      </p:cBhvr>
                                      <p:to>
                                        <p:strVal val="visible"/>
                                      </p:to>
                                    </p:set>
                                    <p:anim calcmode="lin" valueType="num">
                                      <p:cBhvr additive="base">
                                        <p:cTn id="7" dur="500"/>
                                        <p:tgtEl>
                                          <p:spTgt spid="507"/>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08"/>
                                        </p:tgtEl>
                                        <p:attrNameLst>
                                          <p:attrName>style.visibility</p:attrName>
                                        </p:attrNameLst>
                                      </p:cBhvr>
                                      <p:to>
                                        <p:strVal val="visible"/>
                                      </p:to>
                                    </p:set>
                                    <p:anim calcmode="lin" valueType="num">
                                      <p:cBhvr additive="base">
                                        <p:cTn id="12" dur="500"/>
                                        <p:tgtEl>
                                          <p:spTgt spid="5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64"/>
          <p:cNvSpPr txBox="1">
            <a:spLocks noGrp="1"/>
          </p:cNvSpPr>
          <p:nvPr>
            <p:ph type="title"/>
          </p:nvPr>
        </p:nvSpPr>
        <p:spPr>
          <a:xfrm>
            <a:off x="1105486" y="336989"/>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b="1"/>
              <a:t>CITATION – REFERENCE - BIBLIOGRAPHY</a:t>
            </a:r>
            <a:endParaRPr b="1"/>
          </a:p>
        </p:txBody>
      </p:sp>
      <p:graphicFrame>
        <p:nvGraphicFramePr>
          <p:cNvPr id="139" name="Google Shape;139;p64"/>
          <p:cNvGraphicFramePr/>
          <p:nvPr/>
        </p:nvGraphicFramePr>
        <p:xfrm>
          <a:off x="838200" y="1662552"/>
          <a:ext cx="3000000" cy="3000000"/>
        </p:xfrm>
        <a:graphic>
          <a:graphicData uri="http://schemas.openxmlformats.org/drawingml/2006/table">
            <a:tbl>
              <a:tblPr firstRow="1" bandRow="1">
                <a:noFill/>
                <a:tableStyleId>{26410DB4-F69C-46DD-A68D-79363A86CDC3}</a:tableStyleId>
              </a:tblPr>
              <a:tblGrid>
                <a:gridCol w="3159550">
                  <a:extLst>
                    <a:ext uri="{9D8B030D-6E8A-4147-A177-3AD203B41FA5}">
                      <a16:colId xmlns:a16="http://schemas.microsoft.com/office/drawing/2014/main" val="20000"/>
                    </a:ext>
                  </a:extLst>
                </a:gridCol>
                <a:gridCol w="3678025">
                  <a:extLst>
                    <a:ext uri="{9D8B030D-6E8A-4147-A177-3AD203B41FA5}">
                      <a16:colId xmlns:a16="http://schemas.microsoft.com/office/drawing/2014/main" val="20001"/>
                    </a:ext>
                  </a:extLst>
                </a:gridCol>
                <a:gridCol w="3678025">
                  <a:extLst>
                    <a:ext uri="{9D8B030D-6E8A-4147-A177-3AD203B41FA5}">
                      <a16:colId xmlns:a16="http://schemas.microsoft.com/office/drawing/2014/main" val="20002"/>
                    </a:ext>
                  </a:extLst>
                </a:gridCol>
              </a:tblGrid>
              <a:tr h="432950">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t>CITATION</a:t>
                      </a:r>
                      <a:endParaRPr sz="2000" b="1" u="none" strike="noStrike" cap="none"/>
                    </a:p>
                  </a:txBody>
                  <a:tcPr marL="91450" marR="91450" marT="45725" marB="45725">
                    <a:solidFill>
                      <a:srgbClr val="00B0F0"/>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t>REFERENCE</a:t>
                      </a:r>
                      <a:endParaRPr sz="2000" b="1" u="none" strike="noStrike" cap="none"/>
                    </a:p>
                  </a:txBody>
                  <a:tcPr marL="91450" marR="91450" marT="45725" marB="45725">
                    <a:solidFill>
                      <a:srgbClr val="FFFF00"/>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b="1" u="none" strike="noStrike" cap="none"/>
                        <a:t>BIBLIOGRAPHY</a:t>
                      </a:r>
                      <a:endParaRPr sz="2000" b="1" u="none" strike="noStrike" cap="none"/>
                    </a:p>
                  </a:txBody>
                  <a:tcPr marL="91450" marR="91450" marT="45725" marB="45725">
                    <a:solidFill>
                      <a:srgbClr val="00B050"/>
                    </a:solidFill>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Appears within the text of your assignment and acknowledges that the words or ideas belongs to another. </a:t>
                      </a:r>
                      <a:endParaRPr sz="1400" u="none" strike="noStrike" cap="none"/>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Author focus:</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According to Adams (2001), …..</a:t>
                      </a:r>
                      <a:endParaRPr sz="2000" u="none" strike="noStrike" cap="none"/>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Information focus:</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……….(Adams, 2001).</a:t>
                      </a:r>
                      <a:endParaRPr sz="1400" u="none" strike="noStrike" cap="none"/>
                    </a:p>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 </a:t>
                      </a: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Appears at the end of your assignment . This list contains ONLY the sources you cited in your assignment.</a:t>
                      </a: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2000"/>
                        <a:buFont typeface="Arial"/>
                        <a:buNone/>
                      </a:pPr>
                      <a:r>
                        <a:rPr lang="en-US" sz="2000" u="none" strike="noStrike" cap="none"/>
                        <a:t>Appears at the end of your assignment . It is a list of ALL sources you used to formulate your assignment.</a:t>
                      </a:r>
                      <a:endParaRPr sz="2000" u="none" strike="noStrike" cap="none"/>
                    </a:p>
                  </a:txBody>
                  <a:tcPr marL="91450" marR="91450" marT="45725" marB="45725"/>
                </a:tc>
                <a:extLst>
                  <a:ext uri="{0D108BD9-81ED-4DB2-BD59-A6C34878D82A}">
                    <a16:rowId xmlns:a16="http://schemas.microsoft.com/office/drawing/2014/main" val="10001"/>
                  </a:ext>
                </a:extLst>
              </a:tr>
            </a:tbl>
          </a:graphicData>
        </a:graphic>
      </p:graphicFrame>
      <p:pic>
        <p:nvPicPr>
          <p:cNvPr id="140" name="Google Shape;140;p64" descr="UiTM Universiti Teknologi Mara Logo PNG Transparent – Brands Logos"/>
          <p:cNvPicPr preferRelativeResize="0"/>
          <p:nvPr/>
        </p:nvPicPr>
        <p:blipFill rotWithShape="1">
          <a:blip r:embed="rId3">
            <a:alphaModFix/>
          </a:blip>
          <a:srcRect/>
          <a:stretch/>
        </p:blipFill>
        <p:spPr>
          <a:xfrm>
            <a:off x="10682068" y="189916"/>
            <a:ext cx="1144363" cy="482778"/>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78"/>
          <p:cNvSpPr txBox="1">
            <a:spLocks noGrp="1"/>
          </p:cNvSpPr>
          <p:nvPr>
            <p:ph type="title"/>
          </p:nvPr>
        </p:nvSpPr>
        <p:spPr>
          <a:xfrm>
            <a:off x="4290488" y="540328"/>
            <a:ext cx="5257800" cy="1325563"/>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11111"/>
              <a:buFont typeface="Arial"/>
              <a:buNone/>
            </a:pPr>
            <a:r>
              <a:rPr lang="en-US" sz="3200" b="1">
                <a:latin typeface="Arial"/>
                <a:ea typeface="Arial"/>
                <a:cs typeface="Arial"/>
                <a:sym typeface="Arial"/>
              </a:rPr>
              <a:t>WEB IMPORTER – CHROME EXTENSION</a:t>
            </a:r>
            <a:br>
              <a:rPr lang="en-US" sz="3200" b="1">
                <a:latin typeface="Arial"/>
                <a:ea typeface="Arial"/>
                <a:cs typeface="Arial"/>
                <a:sym typeface="Arial"/>
              </a:rPr>
            </a:br>
            <a:endParaRPr sz="3200" b="1">
              <a:latin typeface="Arial"/>
              <a:ea typeface="Arial"/>
              <a:cs typeface="Arial"/>
              <a:sym typeface="Arial"/>
            </a:endParaRPr>
          </a:p>
        </p:txBody>
      </p:sp>
      <p:pic>
        <p:nvPicPr>
          <p:cNvPr id="515" name="Google Shape;515;p78"/>
          <p:cNvPicPr preferRelativeResize="0"/>
          <p:nvPr/>
        </p:nvPicPr>
        <p:blipFill rotWithShape="1">
          <a:blip r:embed="rId3">
            <a:alphaModFix/>
          </a:blip>
          <a:srcRect/>
          <a:stretch/>
        </p:blipFill>
        <p:spPr>
          <a:xfrm>
            <a:off x="9951159" y="27188"/>
            <a:ext cx="2142870" cy="513140"/>
          </a:xfrm>
          <a:prstGeom prst="rect">
            <a:avLst/>
          </a:prstGeom>
          <a:noFill/>
          <a:ln>
            <a:noFill/>
          </a:ln>
        </p:spPr>
      </p:pic>
      <p:pic>
        <p:nvPicPr>
          <p:cNvPr id="516" name="Google Shape;516;p78"/>
          <p:cNvPicPr preferRelativeResize="0"/>
          <p:nvPr/>
        </p:nvPicPr>
        <p:blipFill rotWithShape="1">
          <a:blip r:embed="rId4">
            <a:alphaModFix/>
          </a:blip>
          <a:srcRect l="24461" t="31171" r="24654" b="11688"/>
          <a:stretch/>
        </p:blipFill>
        <p:spPr>
          <a:xfrm>
            <a:off x="272048" y="2093143"/>
            <a:ext cx="5511313" cy="3661283"/>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517" name="Google Shape;517;p78"/>
          <p:cNvPicPr preferRelativeResize="0"/>
          <p:nvPr/>
        </p:nvPicPr>
        <p:blipFill rotWithShape="1">
          <a:blip r:embed="rId5">
            <a:alphaModFix/>
          </a:blip>
          <a:srcRect l="24808" t="20909" r="26269" b="25457"/>
          <a:stretch/>
        </p:blipFill>
        <p:spPr>
          <a:xfrm>
            <a:off x="5955251" y="2077985"/>
            <a:ext cx="5964701" cy="367644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518" name="Google Shape;518;p78"/>
          <p:cNvSpPr/>
          <p:nvPr/>
        </p:nvSpPr>
        <p:spPr>
          <a:xfrm>
            <a:off x="1513819" y="5826003"/>
            <a:ext cx="921343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sng" strike="noStrike" cap="none">
                <a:solidFill>
                  <a:srgbClr val="000000"/>
                </a:solidFill>
                <a:latin typeface="Arial"/>
                <a:ea typeface="Arial"/>
                <a:cs typeface="Arial"/>
                <a:sym typeface="Arial"/>
                <a:hlinkClick r:id="rId6">
                  <a:extLst>
                    <a:ext uri="{A12FA001-AC4F-418D-AE19-62706E023703}">
                      <ahyp:hlinkClr xmlns:ahyp="http://schemas.microsoft.com/office/drawing/2018/hyperlinkcolor" val="tx"/>
                    </a:ext>
                  </a:extLst>
                </a:hlinkClick>
              </a:rPr>
              <a:t>https://chrome.google.com/webstore/detail/mendeley-web-importer/dagcmkpagjlhakfdhnbomgmjdpkdklff?hl=en</a:t>
            </a:r>
            <a:endParaRPr sz="2000" b="1" i="0" u="none" strike="noStrike" cap="none">
              <a:solidFill>
                <a:srgbClr val="000000"/>
              </a:solidFill>
              <a:latin typeface="Arial"/>
              <a:ea typeface="Arial"/>
              <a:cs typeface="Arial"/>
              <a:sym typeface="Arial"/>
            </a:endParaRPr>
          </a:p>
        </p:txBody>
      </p:sp>
      <p:pic>
        <p:nvPicPr>
          <p:cNvPr id="519" name="Google Shape;519;p78"/>
          <p:cNvPicPr preferRelativeResize="0"/>
          <p:nvPr/>
        </p:nvPicPr>
        <p:blipFill rotWithShape="1">
          <a:blip r:embed="rId7">
            <a:alphaModFix/>
          </a:blip>
          <a:srcRect l="10845" t="24191" r="50000" b="48512"/>
          <a:stretch/>
        </p:blipFill>
        <p:spPr>
          <a:xfrm>
            <a:off x="505604" y="440792"/>
            <a:ext cx="3382014" cy="1325563"/>
          </a:xfrm>
          <a:prstGeom prst="rect">
            <a:avLst/>
          </a:prstGeom>
          <a:noFill/>
          <a:ln>
            <a:noFill/>
          </a:ln>
          <a:effectLst>
            <a:outerShdw blurRad="190500" algn="tl" rotWithShape="0">
              <a:srgbClr val="000000">
                <a:alpha val="69411"/>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sp>
        <p:nvSpPr>
          <p:cNvPr id="524" name="Google Shape;524;p43"/>
          <p:cNvSpPr txBox="1">
            <a:spLocks noGrp="1"/>
          </p:cNvSpPr>
          <p:nvPr>
            <p:ph type="title"/>
          </p:nvPr>
        </p:nvSpPr>
        <p:spPr>
          <a:xfrm>
            <a:off x="667726" y="138139"/>
            <a:ext cx="8563188"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400"/>
              <a:buFont typeface="Arial"/>
              <a:buNone/>
            </a:pPr>
            <a:r>
              <a:rPr lang="en-US" sz="2400" b="1">
                <a:latin typeface="Arial"/>
                <a:ea typeface="Arial"/>
                <a:cs typeface="Arial"/>
                <a:sym typeface="Arial"/>
              </a:rPr>
              <a:t>Step 1: Install Web Importer &amp; </a:t>
            </a:r>
            <a:r>
              <a:rPr lang="en-US" sz="2400" b="1" u="sng">
                <a:solidFill>
                  <a:schemeClr val="hlink"/>
                </a:solidFill>
                <a:latin typeface="Arial"/>
                <a:ea typeface="Arial"/>
                <a:cs typeface="Arial"/>
                <a:sym typeface="Arial"/>
                <a:hlinkClick r:id="rId3"/>
              </a:rPr>
              <a:t>www.java.com</a:t>
            </a:r>
            <a:r>
              <a:rPr lang="en-US" sz="2400" b="1">
                <a:latin typeface="Arial"/>
                <a:ea typeface="Arial"/>
                <a:cs typeface="Arial"/>
                <a:sym typeface="Arial"/>
              </a:rPr>
              <a:t> Updates </a:t>
            </a:r>
            <a:endParaRPr sz="2400">
              <a:latin typeface="Arial"/>
              <a:ea typeface="Arial"/>
              <a:cs typeface="Arial"/>
              <a:sym typeface="Arial"/>
            </a:endParaRPr>
          </a:p>
        </p:txBody>
      </p:sp>
      <p:sp>
        <p:nvSpPr>
          <p:cNvPr id="525" name="Google Shape;525;p43"/>
          <p:cNvSpPr/>
          <p:nvPr/>
        </p:nvSpPr>
        <p:spPr>
          <a:xfrm>
            <a:off x="3486845" y="864257"/>
            <a:ext cx="3168650" cy="275328"/>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www.mendeley.com/import</a:t>
            </a:r>
            <a:endParaRPr sz="1400" b="0" i="0" u="none" strike="noStrike" cap="none">
              <a:solidFill>
                <a:srgbClr val="000000"/>
              </a:solidFill>
              <a:latin typeface="Arial"/>
              <a:ea typeface="Arial"/>
              <a:cs typeface="Arial"/>
              <a:sym typeface="Arial"/>
            </a:endParaRPr>
          </a:p>
        </p:txBody>
      </p:sp>
      <p:pic>
        <p:nvPicPr>
          <p:cNvPr id="526" name="Google Shape;526;p43"/>
          <p:cNvPicPr preferRelativeResize="0"/>
          <p:nvPr/>
        </p:nvPicPr>
        <p:blipFill rotWithShape="1">
          <a:blip r:embed="rId4">
            <a:alphaModFix/>
          </a:blip>
          <a:srcRect/>
          <a:stretch/>
        </p:blipFill>
        <p:spPr>
          <a:xfrm>
            <a:off x="667726" y="1157458"/>
            <a:ext cx="7477467" cy="4953000"/>
          </a:xfrm>
          <a:prstGeom prst="rect">
            <a:avLst/>
          </a:prstGeom>
          <a:noFill/>
          <a:ln>
            <a:noFill/>
          </a:ln>
        </p:spPr>
      </p:pic>
      <p:sp>
        <p:nvSpPr>
          <p:cNvPr id="527" name="Google Shape;527;p43"/>
          <p:cNvSpPr/>
          <p:nvPr/>
        </p:nvSpPr>
        <p:spPr>
          <a:xfrm>
            <a:off x="8547015" y="1139585"/>
            <a:ext cx="2808288" cy="1101313"/>
          </a:xfrm>
          <a:prstGeom prst="wedgeRectCallout">
            <a:avLst>
              <a:gd name="adj1" fmla="val -72827"/>
              <a:gd name="adj2" fmla="val -16053"/>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36000" tIns="45700" rIns="36000"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To install the Web Importer, drag &amp; drop the bookmarklet to your Favorites/Bookmarks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in your internet browser</a:t>
            </a:r>
            <a:endParaRPr sz="1400" b="0" i="0" u="none" strike="noStrike" cap="none">
              <a:solidFill>
                <a:srgbClr val="000000"/>
              </a:solidFill>
              <a:latin typeface="Arial"/>
              <a:ea typeface="Arial"/>
              <a:cs typeface="Arial"/>
              <a:sym typeface="Arial"/>
            </a:endParaRPr>
          </a:p>
        </p:txBody>
      </p:sp>
      <p:sp>
        <p:nvSpPr>
          <p:cNvPr id="528" name="Google Shape;528;p43"/>
          <p:cNvSpPr/>
          <p:nvPr/>
        </p:nvSpPr>
        <p:spPr>
          <a:xfrm>
            <a:off x="2075289" y="5460297"/>
            <a:ext cx="2823112" cy="843071"/>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The Web Importer helps you grab citations off the web</a:t>
            </a:r>
            <a:endParaRPr sz="1400" b="0" i="0" u="none" strike="noStrike" cap="none">
              <a:solidFill>
                <a:srgbClr val="000000"/>
              </a:solidFill>
              <a:latin typeface="Arial"/>
              <a:ea typeface="Arial"/>
              <a:cs typeface="Arial"/>
              <a:sym typeface="Arial"/>
            </a:endParaRPr>
          </a:p>
        </p:txBody>
      </p:sp>
      <p:pic>
        <p:nvPicPr>
          <p:cNvPr id="529" name="Google Shape;529;p43"/>
          <p:cNvPicPr preferRelativeResize="0"/>
          <p:nvPr/>
        </p:nvPicPr>
        <p:blipFill rotWithShape="1">
          <a:blip r:embed="rId5">
            <a:alphaModFix/>
          </a:blip>
          <a:srcRect/>
          <a:stretch/>
        </p:blipFill>
        <p:spPr>
          <a:xfrm>
            <a:off x="6881448" y="4008398"/>
            <a:ext cx="4050647" cy="2487881"/>
          </a:xfrm>
          <a:prstGeom prst="rect">
            <a:avLst/>
          </a:prstGeom>
          <a:noFill/>
          <a:ln w="25400" cap="flat" cmpd="sng">
            <a:solidFill>
              <a:srgbClr val="595959"/>
            </a:solidFill>
            <a:prstDash val="solid"/>
            <a:miter lim="800000"/>
            <a:headEnd type="none" w="sm" len="sm"/>
            <a:tailEnd type="none" w="sm" len="sm"/>
          </a:ln>
        </p:spPr>
      </p:pic>
      <p:pic>
        <p:nvPicPr>
          <p:cNvPr id="530" name="Google Shape;530;p43"/>
          <p:cNvPicPr preferRelativeResize="0"/>
          <p:nvPr/>
        </p:nvPicPr>
        <p:blipFill rotWithShape="1">
          <a:blip r:embed="rId6">
            <a:alphaModFix/>
          </a:blip>
          <a:srcRect/>
          <a:stretch/>
        </p:blipFill>
        <p:spPr>
          <a:xfrm>
            <a:off x="9951159" y="27188"/>
            <a:ext cx="2142870" cy="5131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8"/>
                                        </p:tgtEl>
                                        <p:attrNameLst>
                                          <p:attrName>style.visibility</p:attrName>
                                        </p:attrNameLst>
                                      </p:cBhvr>
                                      <p:to>
                                        <p:strVal val="visible"/>
                                      </p:to>
                                    </p:set>
                                    <p:animEffect transition="in" filter="fade">
                                      <p:cBhvr>
                                        <p:cTn id="7" dur="500"/>
                                        <p:tgtEl>
                                          <p:spTgt spid="5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27"/>
                                        </p:tgtEl>
                                        <p:attrNameLst>
                                          <p:attrName>style.visibility</p:attrName>
                                        </p:attrNameLst>
                                      </p:cBhvr>
                                      <p:to>
                                        <p:strVal val="visible"/>
                                      </p:to>
                                    </p:set>
                                    <p:anim calcmode="lin" valueType="num">
                                      <p:cBhvr additive="base">
                                        <p:cTn id="12" dur="500"/>
                                        <p:tgtEl>
                                          <p:spTgt spid="5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44"/>
          <p:cNvPicPr preferRelativeResize="0"/>
          <p:nvPr/>
        </p:nvPicPr>
        <p:blipFill rotWithShape="1">
          <a:blip r:embed="rId3">
            <a:alphaModFix/>
          </a:blip>
          <a:srcRect l="24931" t="5517" b="5104"/>
          <a:stretch/>
        </p:blipFill>
        <p:spPr>
          <a:xfrm>
            <a:off x="2095500" y="1012065"/>
            <a:ext cx="7658100" cy="5128851"/>
          </a:xfrm>
          <a:prstGeom prst="rect">
            <a:avLst/>
          </a:prstGeom>
          <a:noFill/>
          <a:ln>
            <a:noFill/>
          </a:ln>
        </p:spPr>
      </p:pic>
      <p:sp>
        <p:nvSpPr>
          <p:cNvPr id="536" name="Google Shape;536;p44"/>
          <p:cNvSpPr/>
          <p:nvPr/>
        </p:nvSpPr>
        <p:spPr>
          <a:xfrm>
            <a:off x="4644794" y="1012065"/>
            <a:ext cx="2375098" cy="1438051"/>
          </a:xfrm>
          <a:prstGeom prst="wedgeRectCallout">
            <a:avLst>
              <a:gd name="adj1" fmla="val 145843"/>
              <a:gd name="adj2" fmla="val -35111"/>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On the web page with the reference(s) you want to capture: click on the bookmarklet…</a:t>
            </a:r>
            <a:endParaRPr sz="1800" b="0" i="0" u="none" strike="noStrike" cap="none">
              <a:solidFill>
                <a:schemeClr val="dk1"/>
              </a:solidFill>
              <a:latin typeface="Arial"/>
              <a:ea typeface="Arial"/>
              <a:cs typeface="Arial"/>
              <a:sym typeface="Arial"/>
            </a:endParaRPr>
          </a:p>
        </p:txBody>
      </p:sp>
      <p:sp>
        <p:nvSpPr>
          <p:cNvPr id="537" name="Google Shape;537;p44"/>
          <p:cNvSpPr/>
          <p:nvPr/>
        </p:nvSpPr>
        <p:spPr>
          <a:xfrm>
            <a:off x="3848100" y="2772873"/>
            <a:ext cx="3283224" cy="1607233"/>
          </a:xfrm>
          <a:prstGeom prst="wedgeRectCallout">
            <a:avLst>
              <a:gd name="adj1" fmla="val 114616"/>
              <a:gd name="adj2" fmla="val -110828"/>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…then click on “</a:t>
            </a:r>
            <a:r>
              <a:rPr lang="en-US" sz="1800" b="1" i="0" u="none" strike="noStrike" cap="none">
                <a:solidFill>
                  <a:schemeClr val="dk1"/>
                </a:solidFill>
                <a:latin typeface="Arial"/>
                <a:ea typeface="Arial"/>
                <a:cs typeface="Arial"/>
                <a:sym typeface="Arial"/>
              </a:rPr>
              <a:t>Save” </a:t>
            </a:r>
            <a:r>
              <a:rPr lang="en-US" sz="1800" b="0" i="0" u="none" strike="noStrike" cap="none">
                <a:solidFill>
                  <a:schemeClr val="dk1"/>
                </a:solidFill>
                <a:latin typeface="Arial"/>
                <a:ea typeface="Arial"/>
                <a:cs typeface="Arial"/>
                <a:sym typeface="Arial"/>
              </a:rPr>
              <a:t>to import the reference/paper to your Mendeley library. If possible/available, also the associated PDF will be imported.</a:t>
            </a:r>
            <a:endParaRPr sz="1800" b="0" i="0" u="none" strike="noStrike" cap="none">
              <a:solidFill>
                <a:schemeClr val="dk1"/>
              </a:solidFill>
              <a:latin typeface="Arial"/>
              <a:ea typeface="Arial"/>
              <a:cs typeface="Arial"/>
              <a:sym typeface="Arial"/>
            </a:endParaRPr>
          </a:p>
        </p:txBody>
      </p:sp>
      <p:sp>
        <p:nvSpPr>
          <p:cNvPr id="538" name="Google Shape;538;p44"/>
          <p:cNvSpPr txBox="1">
            <a:spLocks noGrp="1"/>
          </p:cNvSpPr>
          <p:nvPr>
            <p:ph type="title"/>
          </p:nvPr>
        </p:nvSpPr>
        <p:spPr>
          <a:xfrm>
            <a:off x="701235" y="192460"/>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800"/>
              <a:buFont typeface="Arial"/>
              <a:buNone/>
            </a:pPr>
            <a:r>
              <a:rPr lang="en-US" sz="2800" b="1">
                <a:latin typeface="Arial"/>
                <a:ea typeface="Arial"/>
                <a:cs typeface="Arial"/>
                <a:sym typeface="Arial"/>
              </a:rPr>
              <a:t>Step 2 : Click Web Importer &amp; Save </a:t>
            </a:r>
            <a:br>
              <a:rPr lang="en-US" sz="2800" b="1">
                <a:latin typeface="Arial"/>
                <a:ea typeface="Arial"/>
                <a:cs typeface="Arial"/>
                <a:sym typeface="Arial"/>
              </a:rPr>
            </a:br>
            <a:endParaRPr sz="2800" b="1">
              <a:latin typeface="Arial"/>
              <a:ea typeface="Arial"/>
              <a:cs typeface="Arial"/>
              <a:sym typeface="Arial"/>
            </a:endParaRPr>
          </a:p>
        </p:txBody>
      </p:sp>
      <p:pic>
        <p:nvPicPr>
          <p:cNvPr id="539" name="Google Shape;539;p44"/>
          <p:cNvPicPr preferRelativeResize="0"/>
          <p:nvPr/>
        </p:nvPicPr>
        <p:blipFill rotWithShape="1">
          <a:blip r:embed="rId4">
            <a:alphaModFix/>
          </a:blip>
          <a:srcRect/>
          <a:stretch/>
        </p:blipFill>
        <p:spPr>
          <a:xfrm>
            <a:off x="9951159" y="27188"/>
            <a:ext cx="2142870" cy="5131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6"/>
                                        </p:tgtEl>
                                        <p:attrNameLst>
                                          <p:attrName>style.visibility</p:attrName>
                                        </p:attrNameLst>
                                      </p:cBhvr>
                                      <p:to>
                                        <p:strVal val="visible"/>
                                      </p:to>
                                    </p:set>
                                    <p:anim calcmode="lin" valueType="num">
                                      <p:cBhvr additive="base">
                                        <p:cTn id="7" dur="500"/>
                                        <p:tgtEl>
                                          <p:spTgt spid="53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37"/>
                                        </p:tgtEl>
                                        <p:attrNameLst>
                                          <p:attrName>style.visibility</p:attrName>
                                        </p:attrNameLst>
                                      </p:cBhvr>
                                      <p:to>
                                        <p:strVal val="visible"/>
                                      </p:to>
                                    </p:set>
                                    <p:anim calcmode="lin" valueType="num">
                                      <p:cBhvr additive="base">
                                        <p:cTn id="12" dur="500"/>
                                        <p:tgtEl>
                                          <p:spTgt spid="5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45"/>
          <p:cNvSpPr/>
          <p:nvPr/>
        </p:nvSpPr>
        <p:spPr>
          <a:xfrm>
            <a:off x="1462336" y="2223030"/>
            <a:ext cx="1948702" cy="1869415"/>
          </a:xfrm>
          <a:prstGeom prst="rect">
            <a:avLst/>
          </a:prstGeom>
          <a:noFill/>
          <a:ln>
            <a:noFill/>
          </a:ln>
        </p:spPr>
        <p:txBody>
          <a:bodyPr spcFirstLastPara="1" wrap="square" lIns="837925" tIns="850625" rIns="1091850" bIns="177725" anchor="ctr" anchorCtr="0">
            <a:spAutoFit/>
          </a:bodyPr>
          <a:lstStyle/>
          <a:p>
            <a:pPr marL="0" marR="0" lvl="0" indent="0" algn="l" rtl="0">
              <a:lnSpc>
                <a:spcPct val="100000"/>
              </a:lnSpc>
              <a:spcBef>
                <a:spcPts val="0"/>
              </a:spcBef>
              <a:spcAft>
                <a:spcPts val="0"/>
              </a:spcAft>
              <a:buClr>
                <a:srgbClr val="000000"/>
              </a:buClr>
              <a:buSzPts val="1000"/>
              <a:buFont typeface="Arial"/>
              <a:buNone/>
            </a:pPr>
            <a:br>
              <a:rPr lang="en-US" sz="1000" b="0" i="0" u="none" strike="noStrike" cap="none">
                <a:solidFill>
                  <a:schemeClr val="dk1"/>
                </a:solidFill>
                <a:latin typeface="Arial"/>
                <a:ea typeface="Arial"/>
                <a:cs typeface="Arial"/>
                <a:sym typeface="Arial"/>
              </a:rPr>
            </a:b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br>
              <a:rPr lang="en-US" sz="1000" b="0" i="0" u="none" strike="noStrike" cap="none">
                <a:solidFill>
                  <a:schemeClr val="dk1"/>
                </a:solidFill>
                <a:latin typeface="Arial"/>
                <a:ea typeface="Arial"/>
                <a:cs typeface="Arial"/>
                <a:sym typeface="Arial"/>
              </a:rPr>
            </a:br>
            <a:endParaRPr sz="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545" name="Google Shape;545;p45"/>
          <p:cNvSpPr/>
          <p:nvPr/>
        </p:nvSpPr>
        <p:spPr>
          <a:xfrm>
            <a:off x="5890677" y="1816692"/>
            <a:ext cx="4838987" cy="10156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Arial"/>
              <a:ea typeface="Arial"/>
              <a:cs typeface="Arial"/>
              <a:sym typeface="Arial"/>
            </a:endParaRPr>
          </a:p>
          <a:p>
            <a:pPr marL="285750" marR="0" lvl="0" indent="-285750" algn="just" rtl="0">
              <a:lnSpc>
                <a:spcPct val="10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a:ea typeface="Arial"/>
                <a:cs typeface="Arial"/>
                <a:sym typeface="Arial"/>
              </a:rPr>
              <a:t>Please make sure </a:t>
            </a:r>
            <a:r>
              <a:rPr lang="en-US" sz="2000" b="1" i="0" u="none" strike="noStrike" cap="none">
                <a:solidFill>
                  <a:schemeClr val="dk1"/>
                </a:solidFill>
                <a:latin typeface="Arial"/>
                <a:ea typeface="Arial"/>
                <a:cs typeface="Arial"/>
                <a:sym typeface="Arial"/>
              </a:rPr>
              <a:t>“PDF” </a:t>
            </a:r>
            <a:r>
              <a:rPr lang="en-US" sz="2000" b="0" i="0" u="none" strike="noStrike" cap="none">
                <a:solidFill>
                  <a:schemeClr val="dk1"/>
                </a:solidFill>
                <a:latin typeface="Arial"/>
                <a:ea typeface="Arial"/>
                <a:cs typeface="Arial"/>
                <a:sym typeface="Arial"/>
              </a:rPr>
              <a:t>and </a:t>
            </a:r>
            <a:r>
              <a:rPr lang="en-US" sz="2000" b="1" i="0" u="none" strike="noStrike" cap="none">
                <a:solidFill>
                  <a:schemeClr val="dk1"/>
                </a:solidFill>
                <a:latin typeface="Arial"/>
                <a:ea typeface="Arial"/>
                <a:cs typeface="Arial"/>
                <a:sym typeface="Arial"/>
              </a:rPr>
              <a:t>“REFERENCE” </a:t>
            </a:r>
            <a:r>
              <a:rPr lang="en-US" sz="2000" b="0" i="0" u="none" strike="noStrike" cap="none">
                <a:solidFill>
                  <a:schemeClr val="dk1"/>
                </a:solidFill>
                <a:latin typeface="Arial"/>
                <a:ea typeface="Arial"/>
                <a:cs typeface="Arial"/>
                <a:sym typeface="Arial"/>
              </a:rPr>
              <a:t>is available</a:t>
            </a:r>
            <a:endParaRPr sz="1400" b="0" i="0" u="none" strike="noStrike" cap="none">
              <a:solidFill>
                <a:srgbClr val="000000"/>
              </a:solidFill>
              <a:latin typeface="Arial"/>
              <a:ea typeface="Arial"/>
              <a:cs typeface="Arial"/>
              <a:sym typeface="Arial"/>
            </a:endParaRPr>
          </a:p>
        </p:txBody>
      </p:sp>
      <p:pic>
        <p:nvPicPr>
          <p:cNvPr id="546" name="Google Shape;546;p45"/>
          <p:cNvPicPr preferRelativeResize="0"/>
          <p:nvPr/>
        </p:nvPicPr>
        <p:blipFill rotWithShape="1">
          <a:blip r:embed="rId3">
            <a:alphaModFix/>
          </a:blip>
          <a:srcRect l="75310" t="13792" b="20676"/>
          <a:stretch/>
        </p:blipFill>
        <p:spPr>
          <a:xfrm>
            <a:off x="1915115" y="1089244"/>
            <a:ext cx="3762703" cy="5137451"/>
          </a:xfrm>
          <a:prstGeom prst="rect">
            <a:avLst/>
          </a:prstGeom>
          <a:noFill/>
          <a:ln>
            <a:noFill/>
          </a:ln>
        </p:spPr>
      </p:pic>
      <p:sp>
        <p:nvSpPr>
          <p:cNvPr id="547" name="Google Shape;547;p45"/>
          <p:cNvSpPr/>
          <p:nvPr/>
        </p:nvSpPr>
        <p:spPr>
          <a:xfrm>
            <a:off x="5870040" y="673692"/>
            <a:ext cx="2076458" cy="711381"/>
          </a:xfrm>
          <a:prstGeom prst="wedgeRectCallout">
            <a:avLst>
              <a:gd name="adj1" fmla="val -166309"/>
              <a:gd name="adj2" fmla="val 227500"/>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chemeClr val="dk1"/>
              </a:buClr>
              <a:buSzPts val="1600"/>
              <a:buFont typeface="Noto Sans Symbols"/>
              <a:buChar char="✔"/>
            </a:pPr>
            <a:r>
              <a:rPr lang="en-US" sz="1600" b="1" i="0" u="none" strike="noStrike" cap="none">
                <a:solidFill>
                  <a:schemeClr val="dk1"/>
                </a:solidFill>
                <a:latin typeface="Arial"/>
                <a:ea typeface="Arial"/>
                <a:cs typeface="Arial"/>
                <a:sym typeface="Arial"/>
              </a:rPr>
              <a:t>PDF</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600"/>
              <a:buFont typeface="Noto Sans Symbols"/>
              <a:buChar char="✔"/>
            </a:pPr>
            <a:r>
              <a:rPr lang="en-US" sz="1600" b="1" i="0" u="none" strike="noStrike" cap="none">
                <a:solidFill>
                  <a:schemeClr val="dk1"/>
                </a:solidFill>
                <a:latin typeface="Arial"/>
                <a:ea typeface="Arial"/>
                <a:cs typeface="Arial"/>
                <a:sym typeface="Arial"/>
              </a:rPr>
              <a:t>Reference</a:t>
            </a:r>
            <a:endParaRPr sz="1400" b="0" i="0" u="none" strike="noStrike" cap="none">
              <a:solidFill>
                <a:srgbClr val="000000"/>
              </a:solidFill>
              <a:latin typeface="Arial"/>
              <a:ea typeface="Arial"/>
              <a:cs typeface="Arial"/>
              <a:sym typeface="Arial"/>
            </a:endParaRPr>
          </a:p>
        </p:txBody>
      </p:sp>
      <p:sp>
        <p:nvSpPr>
          <p:cNvPr id="548" name="Google Shape;548;p45"/>
          <p:cNvSpPr txBox="1"/>
          <p:nvPr/>
        </p:nvSpPr>
        <p:spPr>
          <a:xfrm>
            <a:off x="667726" y="158052"/>
            <a:ext cx="8229600" cy="11430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Step 3 : Check PDF &amp; Reference Available</a:t>
            </a:r>
            <a:br>
              <a:rPr lang="en-US" sz="2800" b="0" i="0" u="none" strike="noStrike" cap="none">
                <a:solidFill>
                  <a:schemeClr val="dk1"/>
                </a:solidFill>
                <a:latin typeface="Arial"/>
                <a:ea typeface="Arial"/>
                <a:cs typeface="Arial"/>
                <a:sym typeface="Arial"/>
              </a:rPr>
            </a:br>
            <a:endParaRPr sz="2800" b="0" i="0" u="none" strike="noStrike" cap="none">
              <a:solidFill>
                <a:schemeClr val="dk1"/>
              </a:solidFill>
              <a:latin typeface="Arial"/>
              <a:ea typeface="Arial"/>
              <a:cs typeface="Arial"/>
              <a:sym typeface="Arial"/>
            </a:endParaRPr>
          </a:p>
        </p:txBody>
      </p:sp>
      <p:pic>
        <p:nvPicPr>
          <p:cNvPr id="549" name="Google Shape;549;p45"/>
          <p:cNvPicPr preferRelativeResize="0"/>
          <p:nvPr/>
        </p:nvPicPr>
        <p:blipFill rotWithShape="1">
          <a:blip r:embed="rId4">
            <a:alphaModFix/>
          </a:blip>
          <a:srcRect/>
          <a:stretch/>
        </p:blipFill>
        <p:spPr>
          <a:xfrm>
            <a:off x="9951159" y="27188"/>
            <a:ext cx="2142870" cy="5131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46"/>
                                        </p:tgtEl>
                                        <p:attrNameLst>
                                          <p:attrName>style.visibility</p:attrName>
                                        </p:attrNameLst>
                                      </p:cBhvr>
                                      <p:to>
                                        <p:strVal val="visible"/>
                                      </p:to>
                                    </p:set>
                                    <p:anim calcmode="lin" valueType="num">
                                      <p:cBhvr additive="base">
                                        <p:cTn id="7" dur="500"/>
                                        <p:tgtEl>
                                          <p:spTgt spid="54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47"/>
                                        </p:tgtEl>
                                        <p:attrNameLst>
                                          <p:attrName>style.visibility</p:attrName>
                                        </p:attrNameLst>
                                      </p:cBhvr>
                                      <p:to>
                                        <p:strVal val="visible"/>
                                      </p:to>
                                    </p:set>
                                    <p:anim calcmode="lin" valueType="num">
                                      <p:cBhvr additive="base">
                                        <p:cTn id="12" dur="500"/>
                                        <p:tgtEl>
                                          <p:spTgt spid="5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46"/>
          <p:cNvSpPr txBox="1"/>
          <p:nvPr/>
        </p:nvSpPr>
        <p:spPr>
          <a:xfrm>
            <a:off x="644311" y="179296"/>
            <a:ext cx="8229600" cy="1143000"/>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chemeClr val="dk1"/>
              </a:buClr>
              <a:buSzPts val="2800"/>
              <a:buFont typeface="Arial"/>
              <a:buNone/>
            </a:pPr>
            <a:r>
              <a:rPr lang="en-US" sz="2800" b="1" i="0" u="none" strike="noStrike" cap="none">
                <a:solidFill>
                  <a:schemeClr val="dk1"/>
                </a:solidFill>
                <a:latin typeface="Arial"/>
                <a:ea typeface="Arial"/>
                <a:cs typeface="Arial"/>
                <a:sym typeface="Arial"/>
              </a:rPr>
              <a:t>Step 4 : Open Mendeley Desktop &gt; Click SYNC</a:t>
            </a:r>
            <a:br>
              <a:rPr lang="en-US" sz="3200" b="1" i="0" u="none" strike="noStrike" cap="none">
                <a:solidFill>
                  <a:schemeClr val="dk1"/>
                </a:solidFill>
                <a:latin typeface="Arial"/>
                <a:ea typeface="Arial"/>
                <a:cs typeface="Arial"/>
                <a:sym typeface="Arial"/>
              </a:rPr>
            </a:br>
            <a:endParaRPr sz="3200" b="1" i="0" u="none" strike="noStrike" cap="none">
              <a:solidFill>
                <a:schemeClr val="dk1"/>
              </a:solidFill>
              <a:latin typeface="Arial"/>
              <a:ea typeface="Arial"/>
              <a:cs typeface="Arial"/>
              <a:sym typeface="Arial"/>
            </a:endParaRPr>
          </a:p>
        </p:txBody>
      </p:sp>
      <p:grpSp>
        <p:nvGrpSpPr>
          <p:cNvPr id="555" name="Google Shape;555;p46"/>
          <p:cNvGrpSpPr/>
          <p:nvPr/>
        </p:nvGrpSpPr>
        <p:grpSpPr>
          <a:xfrm>
            <a:off x="1562100" y="1054100"/>
            <a:ext cx="9152755" cy="4405145"/>
            <a:chOff x="286843" y="772508"/>
            <a:chExt cx="8510314" cy="4759831"/>
          </a:xfrm>
        </p:grpSpPr>
        <p:pic>
          <p:nvPicPr>
            <p:cNvPr id="556" name="Google Shape;556;p46"/>
            <p:cNvPicPr preferRelativeResize="0"/>
            <p:nvPr/>
          </p:nvPicPr>
          <p:blipFill rotWithShape="1">
            <a:blip r:embed="rId3">
              <a:alphaModFix/>
            </a:blip>
            <a:srcRect l="-1" r="39793" b="40045"/>
            <a:stretch/>
          </p:blipFill>
          <p:spPr>
            <a:xfrm>
              <a:off x="299544" y="772508"/>
              <a:ext cx="8497613" cy="475983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pic>
          <p:nvPicPr>
            <p:cNvPr id="557" name="Google Shape;557;p46"/>
            <p:cNvPicPr preferRelativeResize="0"/>
            <p:nvPr/>
          </p:nvPicPr>
          <p:blipFill rotWithShape="1">
            <a:blip r:embed="rId4">
              <a:alphaModFix/>
            </a:blip>
            <a:srcRect/>
            <a:stretch/>
          </p:blipFill>
          <p:spPr>
            <a:xfrm>
              <a:off x="286843" y="772508"/>
              <a:ext cx="8497613" cy="840392"/>
            </a:xfrm>
            <a:prstGeom prst="rect">
              <a:avLst/>
            </a:prstGeom>
            <a:noFill/>
            <a:ln>
              <a:noFill/>
            </a:ln>
          </p:spPr>
        </p:pic>
      </p:grpSp>
      <p:sp>
        <p:nvSpPr>
          <p:cNvPr id="558" name="Google Shape;558;p46"/>
          <p:cNvSpPr/>
          <p:nvPr/>
        </p:nvSpPr>
        <p:spPr>
          <a:xfrm>
            <a:off x="1735309" y="4780588"/>
            <a:ext cx="3357563" cy="1357313"/>
          </a:xfrm>
          <a:prstGeom prst="wedgeRectCallout">
            <a:avLst>
              <a:gd name="adj1" fmla="val 33965"/>
              <a:gd name="adj2" fmla="val -164280"/>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…After Sync completed &gt; Mendeley will automatically imported PDF file to your library.</a:t>
            </a:r>
            <a:endParaRPr sz="1600" b="0" i="0" u="none" strike="noStrike" cap="none">
              <a:solidFill>
                <a:schemeClr val="dk1"/>
              </a:solidFill>
              <a:latin typeface="Arial"/>
              <a:ea typeface="Arial"/>
              <a:cs typeface="Arial"/>
              <a:sym typeface="Arial"/>
            </a:endParaRPr>
          </a:p>
        </p:txBody>
      </p:sp>
      <p:pic>
        <p:nvPicPr>
          <p:cNvPr id="559" name="Google Shape;559;p46"/>
          <p:cNvPicPr preferRelativeResize="0"/>
          <p:nvPr/>
        </p:nvPicPr>
        <p:blipFill rotWithShape="1">
          <a:blip r:embed="rId5">
            <a:alphaModFix/>
          </a:blip>
          <a:srcRect/>
          <a:stretch/>
        </p:blipFill>
        <p:spPr>
          <a:xfrm>
            <a:off x="9951159" y="27188"/>
            <a:ext cx="2142870" cy="5131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58"/>
                                        </p:tgtEl>
                                        <p:attrNameLst>
                                          <p:attrName>style.visibility</p:attrName>
                                        </p:attrNameLst>
                                      </p:cBhvr>
                                      <p:to>
                                        <p:strVal val="visible"/>
                                      </p:to>
                                    </p:set>
                                    <p:anim calcmode="lin" valueType="num">
                                      <p:cBhvr additive="base">
                                        <p:cTn id="7" dur="500"/>
                                        <p:tgtEl>
                                          <p:spTgt spid="5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79"/>
          <p:cNvSpPr txBox="1">
            <a:spLocks noGrp="1"/>
          </p:cNvSpPr>
          <p:nvPr>
            <p:ph type="title"/>
          </p:nvPr>
        </p:nvSpPr>
        <p:spPr>
          <a:xfrm>
            <a:off x="838200" y="2718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Using Web Importer – NLM @ Pubmed</a:t>
            </a:r>
            <a:br>
              <a:rPr lang="en-US"/>
            </a:br>
            <a:endParaRPr/>
          </a:p>
        </p:txBody>
      </p:sp>
      <p:pic>
        <p:nvPicPr>
          <p:cNvPr id="565" name="Google Shape;565;p79"/>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566" name="Google Shape;566;p79"/>
          <p:cNvSpPr/>
          <p:nvPr/>
        </p:nvSpPr>
        <p:spPr>
          <a:xfrm>
            <a:off x="3593767" y="6101723"/>
            <a:ext cx="374974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https://pubmed.ncbi.nlm.nih.gov</a:t>
            </a:r>
            <a:endParaRPr sz="1400" b="0" i="0" u="none" strike="noStrike" cap="none">
              <a:solidFill>
                <a:srgbClr val="000000"/>
              </a:solidFill>
              <a:latin typeface="Arial"/>
              <a:ea typeface="Arial"/>
              <a:cs typeface="Arial"/>
              <a:sym typeface="Arial"/>
            </a:endParaRPr>
          </a:p>
        </p:txBody>
      </p:sp>
      <p:pic>
        <p:nvPicPr>
          <p:cNvPr id="567" name="Google Shape;567;p79"/>
          <p:cNvPicPr preferRelativeResize="0"/>
          <p:nvPr/>
        </p:nvPicPr>
        <p:blipFill rotWithShape="1">
          <a:blip r:embed="rId5">
            <a:alphaModFix/>
          </a:blip>
          <a:srcRect l="10269" t="13036" r="1690" b="13212"/>
          <a:stretch/>
        </p:blipFill>
        <p:spPr>
          <a:xfrm>
            <a:off x="990265" y="901349"/>
            <a:ext cx="10733650" cy="505530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80"/>
          <p:cNvSpPr txBox="1">
            <a:spLocks noGrp="1"/>
          </p:cNvSpPr>
          <p:nvPr>
            <p:ph type="title"/>
          </p:nvPr>
        </p:nvSpPr>
        <p:spPr>
          <a:xfrm>
            <a:off x="838200" y="27188"/>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1800"/>
              <a:buNone/>
            </a:pPr>
            <a:r>
              <a:rPr lang="en-US"/>
              <a:t>Using Web Importer – NLM @ Pubmed</a:t>
            </a:r>
            <a:br>
              <a:rPr lang="en-US"/>
            </a:br>
            <a:endParaRPr/>
          </a:p>
        </p:txBody>
      </p:sp>
      <p:pic>
        <p:nvPicPr>
          <p:cNvPr id="573" name="Google Shape;573;p80"/>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574" name="Google Shape;574;p80"/>
          <p:cNvSpPr/>
          <p:nvPr/>
        </p:nvSpPr>
        <p:spPr>
          <a:xfrm>
            <a:off x="3593767" y="6101723"/>
            <a:ext cx="374974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https://pubmed.ncbi.nlm.nih.gov</a:t>
            </a:r>
            <a:endParaRPr sz="1400" b="0" i="0" u="none" strike="noStrike" cap="none">
              <a:solidFill>
                <a:srgbClr val="000000"/>
              </a:solidFill>
              <a:latin typeface="Arial"/>
              <a:ea typeface="Arial"/>
              <a:cs typeface="Arial"/>
              <a:sym typeface="Arial"/>
            </a:endParaRPr>
          </a:p>
        </p:txBody>
      </p:sp>
      <p:pic>
        <p:nvPicPr>
          <p:cNvPr id="575" name="Google Shape;575;p80"/>
          <p:cNvPicPr preferRelativeResize="0"/>
          <p:nvPr/>
        </p:nvPicPr>
        <p:blipFill rotWithShape="1">
          <a:blip r:embed="rId5">
            <a:alphaModFix/>
          </a:blip>
          <a:srcRect l="10269" t="13036" r="1690" b="13212"/>
          <a:stretch/>
        </p:blipFill>
        <p:spPr>
          <a:xfrm>
            <a:off x="990265" y="901349"/>
            <a:ext cx="10733650" cy="5055302"/>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47"/>
          <p:cNvPicPr preferRelativeResize="0"/>
          <p:nvPr/>
        </p:nvPicPr>
        <p:blipFill rotWithShape="1">
          <a:blip r:embed="rId3">
            <a:alphaModFix/>
          </a:blip>
          <a:srcRect t="7812" r="12082" b="70443"/>
          <a:stretch/>
        </p:blipFill>
        <p:spPr>
          <a:xfrm>
            <a:off x="807535" y="936322"/>
            <a:ext cx="9470956" cy="203611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sp>
        <p:nvSpPr>
          <p:cNvPr id="581" name="Google Shape;581;p47"/>
          <p:cNvSpPr txBox="1">
            <a:spLocks noGrp="1"/>
          </p:cNvSpPr>
          <p:nvPr>
            <p:ph type="title"/>
          </p:nvPr>
        </p:nvSpPr>
        <p:spPr>
          <a:xfrm>
            <a:off x="667726" y="146744"/>
            <a:ext cx="8229600" cy="1143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Arial"/>
              <a:buNone/>
            </a:pPr>
            <a:r>
              <a:rPr lang="en-US" sz="3200" b="1">
                <a:latin typeface="Arial"/>
                <a:ea typeface="Arial"/>
                <a:cs typeface="Arial"/>
                <a:sym typeface="Arial"/>
              </a:rPr>
              <a:t>Citing in MS Word</a:t>
            </a:r>
            <a:br>
              <a:rPr lang="en-US" sz="3200" b="1">
                <a:latin typeface="Arial"/>
                <a:ea typeface="Arial"/>
                <a:cs typeface="Arial"/>
                <a:sym typeface="Arial"/>
              </a:rPr>
            </a:br>
            <a:endParaRPr sz="3200" b="1">
              <a:latin typeface="Arial"/>
              <a:ea typeface="Arial"/>
              <a:cs typeface="Arial"/>
              <a:sym typeface="Arial"/>
            </a:endParaRPr>
          </a:p>
        </p:txBody>
      </p:sp>
      <p:sp>
        <p:nvSpPr>
          <p:cNvPr id="582" name="Google Shape;582;p47"/>
          <p:cNvSpPr/>
          <p:nvPr/>
        </p:nvSpPr>
        <p:spPr>
          <a:xfrm>
            <a:off x="3755727" y="1133665"/>
            <a:ext cx="5534952" cy="574675"/>
          </a:xfrm>
          <a:prstGeom prst="wedgeRectCallout">
            <a:avLst>
              <a:gd name="adj1" fmla="val -62613"/>
              <a:gd name="adj2" fmla="val 13812"/>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177800" marR="0" lvl="0" indent="-17780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	Open Mendeley Desktop &gt; Install MS Word plugin</a:t>
            </a:r>
            <a:endParaRPr sz="1600" b="0" i="0" u="none" strike="noStrike" cap="none">
              <a:solidFill>
                <a:schemeClr val="dk1"/>
              </a:solidFill>
              <a:latin typeface="Arial"/>
              <a:ea typeface="Arial"/>
              <a:cs typeface="Arial"/>
              <a:sym typeface="Arial"/>
            </a:endParaRPr>
          </a:p>
        </p:txBody>
      </p:sp>
      <p:pic>
        <p:nvPicPr>
          <p:cNvPr id="583" name="Google Shape;583;p47"/>
          <p:cNvPicPr preferRelativeResize="0"/>
          <p:nvPr/>
        </p:nvPicPr>
        <p:blipFill rotWithShape="1">
          <a:blip r:embed="rId4">
            <a:alphaModFix/>
          </a:blip>
          <a:srcRect t="2214" b="68229"/>
          <a:stretch/>
        </p:blipFill>
        <p:spPr>
          <a:xfrm>
            <a:off x="2005869" y="3047226"/>
            <a:ext cx="9423666" cy="2882900"/>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sp>
        <p:nvSpPr>
          <p:cNvPr id="584" name="Google Shape;584;p47"/>
          <p:cNvSpPr/>
          <p:nvPr/>
        </p:nvSpPr>
        <p:spPr>
          <a:xfrm>
            <a:off x="4479890" y="4917703"/>
            <a:ext cx="3609589" cy="698499"/>
          </a:xfrm>
          <a:prstGeom prst="wedgeRectCallout">
            <a:avLst>
              <a:gd name="adj1" fmla="val -42819"/>
              <a:gd name="adj2" fmla="val -180680"/>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177800" marR="0" lvl="0" indent="-17780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Open Word &gt; References &gt; Click on “Insert Citation” in Word</a:t>
            </a:r>
            <a:endParaRPr sz="1600" b="0" i="0" u="none" strike="noStrike" cap="none">
              <a:solidFill>
                <a:schemeClr val="dk1"/>
              </a:solidFill>
              <a:latin typeface="Arial"/>
              <a:ea typeface="Arial"/>
              <a:cs typeface="Arial"/>
              <a:sym typeface="Arial"/>
            </a:endParaRPr>
          </a:p>
        </p:txBody>
      </p:sp>
      <p:pic>
        <p:nvPicPr>
          <p:cNvPr id="585" name="Google Shape;585;p47"/>
          <p:cNvPicPr preferRelativeResize="0"/>
          <p:nvPr/>
        </p:nvPicPr>
        <p:blipFill rotWithShape="1">
          <a:blip r:embed="rId5">
            <a:alphaModFix/>
          </a:blip>
          <a:srcRect/>
          <a:stretch/>
        </p:blipFill>
        <p:spPr>
          <a:xfrm>
            <a:off x="9951159" y="27188"/>
            <a:ext cx="2142870" cy="513140"/>
          </a:xfrm>
          <a:prstGeom prst="rect">
            <a:avLst/>
          </a:prstGeom>
          <a:noFill/>
          <a:ln>
            <a:noFill/>
          </a:ln>
        </p:spPr>
      </p:pic>
      <p:sp>
        <p:nvSpPr>
          <p:cNvPr id="586" name="Google Shape;586;p47"/>
          <p:cNvSpPr txBox="1"/>
          <p:nvPr/>
        </p:nvSpPr>
        <p:spPr>
          <a:xfrm>
            <a:off x="6096000" y="4313162"/>
            <a:ext cx="1877658" cy="307777"/>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Choose style.</a:t>
            </a:r>
            <a:endParaRPr sz="1400" b="1" i="0" u="none" strike="noStrike" cap="none">
              <a:solidFill>
                <a:schemeClr val="lt1"/>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82"/>
                                        </p:tgtEl>
                                        <p:attrNameLst>
                                          <p:attrName>style.visibility</p:attrName>
                                        </p:attrNameLst>
                                      </p:cBhvr>
                                      <p:to>
                                        <p:strVal val="visible"/>
                                      </p:to>
                                    </p:set>
                                    <p:anim calcmode="lin" valueType="num">
                                      <p:cBhvr additive="base">
                                        <p:cTn id="7" dur="500"/>
                                        <p:tgtEl>
                                          <p:spTgt spid="58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84"/>
                                        </p:tgtEl>
                                        <p:attrNameLst>
                                          <p:attrName>style.visibility</p:attrName>
                                        </p:attrNameLst>
                                      </p:cBhvr>
                                      <p:to>
                                        <p:strVal val="visible"/>
                                      </p:to>
                                    </p:set>
                                    <p:anim calcmode="lin" valueType="num">
                                      <p:cBhvr additive="base">
                                        <p:cTn id="12" dur="500"/>
                                        <p:tgtEl>
                                          <p:spTgt spid="5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81"/>
          <p:cNvPicPr preferRelativeResize="0"/>
          <p:nvPr/>
        </p:nvPicPr>
        <p:blipFill rotWithShape="1">
          <a:blip r:embed="rId3">
            <a:alphaModFix/>
          </a:blip>
          <a:srcRect/>
          <a:stretch/>
        </p:blipFill>
        <p:spPr>
          <a:xfrm>
            <a:off x="717473" y="1134128"/>
            <a:ext cx="5630071" cy="4753086"/>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sp>
        <p:nvSpPr>
          <p:cNvPr id="592" name="Google Shape;592;p81"/>
          <p:cNvSpPr/>
          <p:nvPr/>
        </p:nvSpPr>
        <p:spPr>
          <a:xfrm>
            <a:off x="2534623" y="2335806"/>
            <a:ext cx="3281977" cy="559584"/>
          </a:xfrm>
          <a:prstGeom prst="wedgeRectCallout">
            <a:avLst>
              <a:gd name="adj1" fmla="val -69124"/>
              <a:gd name="adj2" fmla="val 112259"/>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177800" marR="0" lvl="0" indent="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Key in either author’s name or title of the reference</a:t>
            </a:r>
            <a:endParaRPr sz="1600" b="0" i="0" u="none" strike="noStrike" cap="none">
              <a:solidFill>
                <a:schemeClr val="dk1"/>
              </a:solidFill>
              <a:latin typeface="Arial"/>
              <a:ea typeface="Arial"/>
              <a:cs typeface="Arial"/>
              <a:sym typeface="Arial"/>
            </a:endParaRPr>
          </a:p>
        </p:txBody>
      </p:sp>
      <p:pic>
        <p:nvPicPr>
          <p:cNvPr id="593" name="Google Shape;593;p81"/>
          <p:cNvPicPr preferRelativeResize="0"/>
          <p:nvPr/>
        </p:nvPicPr>
        <p:blipFill rotWithShape="1">
          <a:blip r:embed="rId4">
            <a:alphaModFix/>
          </a:blip>
          <a:srcRect/>
          <a:stretch/>
        </p:blipFill>
        <p:spPr>
          <a:xfrm>
            <a:off x="6596462" y="1169909"/>
            <a:ext cx="4908255" cy="4753086"/>
          </a:xfrm>
          <a:prstGeom prst="rect">
            <a:avLst/>
          </a:prstGeom>
          <a:noFill/>
          <a:ln w="25400" cap="flat" cmpd="sng">
            <a:solidFill>
              <a:schemeClr val="dk1"/>
            </a:solidFill>
            <a:prstDash val="solid"/>
            <a:miter lim="800000"/>
            <a:headEnd type="none" w="sm" len="sm"/>
            <a:tailEnd type="none" w="sm" len="sm"/>
          </a:ln>
        </p:spPr>
      </p:pic>
      <p:sp>
        <p:nvSpPr>
          <p:cNvPr id="594" name="Google Shape;594;p81"/>
          <p:cNvSpPr/>
          <p:nvPr/>
        </p:nvSpPr>
        <p:spPr>
          <a:xfrm>
            <a:off x="8742907" y="2481928"/>
            <a:ext cx="2509293" cy="667672"/>
          </a:xfrm>
          <a:prstGeom prst="wedgeRectCallout">
            <a:avLst>
              <a:gd name="adj1" fmla="val -55177"/>
              <a:gd name="adj2" fmla="val 88084"/>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177800" marR="0" lvl="0" indent="-17780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Citation will show up based on selected style</a:t>
            </a:r>
            <a:endParaRPr sz="1600" b="0" i="0" u="none" strike="noStrike" cap="none">
              <a:solidFill>
                <a:schemeClr val="dk1"/>
              </a:solidFill>
              <a:latin typeface="Arial"/>
              <a:ea typeface="Arial"/>
              <a:cs typeface="Arial"/>
              <a:sym typeface="Arial"/>
            </a:endParaRPr>
          </a:p>
        </p:txBody>
      </p:sp>
      <p:pic>
        <p:nvPicPr>
          <p:cNvPr id="595" name="Google Shape;595;p81"/>
          <p:cNvPicPr preferRelativeResize="0"/>
          <p:nvPr/>
        </p:nvPicPr>
        <p:blipFill rotWithShape="1">
          <a:blip r:embed="rId5">
            <a:alphaModFix/>
          </a:blip>
          <a:srcRect/>
          <a:stretch/>
        </p:blipFill>
        <p:spPr>
          <a:xfrm>
            <a:off x="717473" y="1134128"/>
            <a:ext cx="5628811" cy="765573"/>
          </a:xfrm>
          <a:prstGeom prst="rect">
            <a:avLst/>
          </a:prstGeom>
          <a:noFill/>
          <a:ln>
            <a:noFill/>
          </a:ln>
        </p:spPr>
      </p:pic>
      <p:pic>
        <p:nvPicPr>
          <p:cNvPr id="596" name="Google Shape;596;p81"/>
          <p:cNvPicPr preferRelativeResize="0"/>
          <p:nvPr/>
        </p:nvPicPr>
        <p:blipFill rotWithShape="1">
          <a:blip r:embed="rId6">
            <a:alphaModFix/>
          </a:blip>
          <a:srcRect/>
          <a:stretch/>
        </p:blipFill>
        <p:spPr>
          <a:xfrm>
            <a:off x="6610482" y="1173534"/>
            <a:ext cx="4894235" cy="793574"/>
          </a:xfrm>
          <a:prstGeom prst="rect">
            <a:avLst/>
          </a:prstGeom>
          <a:noFill/>
          <a:ln>
            <a:noFill/>
          </a:ln>
        </p:spPr>
      </p:pic>
      <p:sp>
        <p:nvSpPr>
          <p:cNvPr id="597" name="Google Shape;597;p81"/>
          <p:cNvSpPr/>
          <p:nvPr/>
        </p:nvSpPr>
        <p:spPr>
          <a:xfrm>
            <a:off x="7634287" y="1899701"/>
            <a:ext cx="4214813" cy="357188"/>
          </a:xfrm>
          <a:prstGeom prst="wedgeRectCallout">
            <a:avLst>
              <a:gd name="adj1" fmla="val -38734"/>
              <a:gd name="adj2" fmla="val -189273"/>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noAutofit/>
          </a:bodyPr>
          <a:lstStyle/>
          <a:p>
            <a:pPr marL="177800" marR="0" lvl="0" indent="-177800" algn="l" rtl="0">
              <a:lnSpc>
                <a:spcPct val="100000"/>
              </a:lnSpc>
              <a:spcBef>
                <a:spcPts val="0"/>
              </a:spcBef>
              <a:spcAft>
                <a:spcPts val="0"/>
              </a:spcAft>
              <a:buClr>
                <a:srgbClr val="000000"/>
              </a:buClr>
              <a:buSzPts val="1600"/>
              <a:buFont typeface="Arial"/>
              <a:buNone/>
            </a:pPr>
            <a:r>
              <a:rPr lang="en-US" sz="1600" b="0" i="0" u="none" strike="noStrike" cap="none">
                <a:solidFill>
                  <a:schemeClr val="dk1"/>
                </a:solidFill>
                <a:latin typeface="Arial"/>
                <a:ea typeface="Arial"/>
                <a:cs typeface="Arial"/>
                <a:sym typeface="Arial"/>
              </a:rPr>
              <a:t>Generate a bibliography in one click!</a:t>
            </a:r>
            <a:endParaRPr sz="1600" b="0" i="0" u="none" strike="noStrike" cap="none">
              <a:solidFill>
                <a:schemeClr val="dk1"/>
              </a:solidFill>
              <a:latin typeface="Arial"/>
              <a:ea typeface="Arial"/>
              <a:cs typeface="Arial"/>
              <a:sym typeface="Arial"/>
            </a:endParaRPr>
          </a:p>
        </p:txBody>
      </p:sp>
      <p:sp>
        <p:nvSpPr>
          <p:cNvPr id="598" name="Google Shape;598;p81"/>
          <p:cNvSpPr/>
          <p:nvPr/>
        </p:nvSpPr>
        <p:spPr>
          <a:xfrm>
            <a:off x="7634288" y="1173534"/>
            <a:ext cx="1108619" cy="230218"/>
          </a:xfrm>
          <a:prstGeom prst="rect">
            <a:avLst/>
          </a:prstGeom>
          <a:no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99" name="Google Shape;599;p81"/>
          <p:cNvPicPr preferRelativeResize="0"/>
          <p:nvPr/>
        </p:nvPicPr>
        <p:blipFill rotWithShape="1">
          <a:blip r:embed="rId7">
            <a:alphaModFix/>
          </a:blip>
          <a:srcRect/>
          <a:stretch/>
        </p:blipFill>
        <p:spPr>
          <a:xfrm>
            <a:off x="9951159" y="27188"/>
            <a:ext cx="2142870" cy="51314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3"/>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94"/>
                                        </p:tgtEl>
                                        <p:attrNameLst>
                                          <p:attrName>style.visibility</p:attrName>
                                        </p:attrNameLst>
                                      </p:cBhvr>
                                      <p:to>
                                        <p:strVal val="visible"/>
                                      </p:to>
                                    </p:set>
                                    <p:animEffect transition="in" filter="fade">
                                      <p:cBhvr>
                                        <p:cTn id="9" dur="500"/>
                                        <p:tgtEl>
                                          <p:spTgt spid="594"/>
                                        </p:tgtEl>
                                      </p:cBhvr>
                                    </p:animEffect>
                                  </p:childTnLst>
                                </p:cTn>
                              </p:par>
                              <p:par>
                                <p:cTn id="10" presetID="2" presetClass="entr" presetSubtype="4" fill="hold" nodeType="withEffect">
                                  <p:stCondLst>
                                    <p:cond delay="0"/>
                                  </p:stCondLst>
                                  <p:childTnLst>
                                    <p:set>
                                      <p:cBhvr>
                                        <p:cTn id="11" dur="1" fill="hold">
                                          <p:stCondLst>
                                            <p:cond delay="0"/>
                                          </p:stCondLst>
                                        </p:cTn>
                                        <p:tgtEl>
                                          <p:spTgt spid="597"/>
                                        </p:tgtEl>
                                        <p:attrNameLst>
                                          <p:attrName>style.visibility</p:attrName>
                                        </p:attrNameLst>
                                      </p:cBhvr>
                                      <p:to>
                                        <p:strVal val="visible"/>
                                      </p:to>
                                    </p:set>
                                    <p:anim calcmode="lin" valueType="num">
                                      <p:cBhvr additive="base">
                                        <p:cTn id="12" dur="500"/>
                                        <p:tgtEl>
                                          <p:spTgt spid="5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48"/>
          <p:cNvPicPr preferRelativeResize="0"/>
          <p:nvPr/>
        </p:nvPicPr>
        <p:blipFill rotWithShape="1">
          <a:blip r:embed="rId3">
            <a:alphaModFix/>
          </a:blip>
          <a:srcRect/>
          <a:stretch/>
        </p:blipFill>
        <p:spPr>
          <a:xfrm>
            <a:off x="717473" y="1134128"/>
            <a:ext cx="5630071" cy="4753086"/>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1960"/>
              </a:srgbClr>
            </a:outerShdw>
          </a:effectLst>
        </p:spPr>
      </p:pic>
      <p:pic>
        <p:nvPicPr>
          <p:cNvPr id="605" name="Google Shape;605;p48"/>
          <p:cNvPicPr preferRelativeResize="0"/>
          <p:nvPr/>
        </p:nvPicPr>
        <p:blipFill rotWithShape="1">
          <a:blip r:embed="rId4">
            <a:alphaModFix/>
          </a:blip>
          <a:srcRect/>
          <a:stretch/>
        </p:blipFill>
        <p:spPr>
          <a:xfrm>
            <a:off x="717473" y="1134128"/>
            <a:ext cx="5628811" cy="765573"/>
          </a:xfrm>
          <a:prstGeom prst="rect">
            <a:avLst/>
          </a:prstGeom>
          <a:noFill/>
          <a:ln>
            <a:noFill/>
          </a:ln>
        </p:spPr>
      </p:pic>
      <p:pic>
        <p:nvPicPr>
          <p:cNvPr id="606" name="Google Shape;606;p48"/>
          <p:cNvPicPr preferRelativeResize="0"/>
          <p:nvPr/>
        </p:nvPicPr>
        <p:blipFill rotWithShape="1">
          <a:blip r:embed="rId5">
            <a:alphaModFix/>
          </a:blip>
          <a:srcRect/>
          <a:stretch/>
        </p:blipFill>
        <p:spPr>
          <a:xfrm>
            <a:off x="9951159" y="27188"/>
            <a:ext cx="2142870" cy="513140"/>
          </a:xfrm>
          <a:prstGeom prst="rect">
            <a:avLst/>
          </a:prstGeom>
          <a:noFill/>
          <a:ln>
            <a:noFill/>
          </a:ln>
        </p:spPr>
      </p:pic>
      <p:sp>
        <p:nvSpPr>
          <p:cNvPr id="607" name="Google Shape;607;p48"/>
          <p:cNvSpPr/>
          <p:nvPr/>
        </p:nvSpPr>
        <p:spPr>
          <a:xfrm>
            <a:off x="3530991" y="5317588"/>
            <a:ext cx="1041009" cy="765573"/>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08" name="Google Shape;608;p48"/>
          <p:cNvPicPr preferRelativeResize="0"/>
          <p:nvPr/>
        </p:nvPicPr>
        <p:blipFill rotWithShape="1">
          <a:blip r:embed="rId6">
            <a:alphaModFix/>
          </a:blip>
          <a:srcRect/>
          <a:stretch/>
        </p:blipFill>
        <p:spPr>
          <a:xfrm>
            <a:off x="6645465" y="1152626"/>
            <a:ext cx="5024017" cy="2824630"/>
          </a:xfrm>
          <a:prstGeom prst="rect">
            <a:avLst/>
          </a:prstGeom>
          <a:noFill/>
          <a:ln w="9525" cap="flat" cmpd="sng">
            <a:solidFill>
              <a:schemeClr val="dk1"/>
            </a:solidFill>
            <a:prstDash val="solid"/>
            <a:round/>
            <a:headEnd type="none" w="sm" len="sm"/>
            <a:tailEnd type="none" w="sm" len="sm"/>
          </a:ln>
        </p:spPr>
      </p:pic>
      <p:pic>
        <p:nvPicPr>
          <p:cNvPr id="609" name="Google Shape;609;p48"/>
          <p:cNvPicPr preferRelativeResize="0"/>
          <p:nvPr/>
        </p:nvPicPr>
        <p:blipFill rotWithShape="1">
          <a:blip r:embed="rId7">
            <a:alphaModFix/>
          </a:blip>
          <a:srcRect t="-1461" r="1690" b="7829"/>
          <a:stretch/>
        </p:blipFill>
        <p:spPr>
          <a:xfrm>
            <a:off x="6613647" y="4052206"/>
            <a:ext cx="5024017" cy="2360929"/>
          </a:xfrm>
          <a:prstGeom prst="rect">
            <a:avLst/>
          </a:prstGeom>
          <a:noFill/>
          <a:ln w="9525" cap="flat" cmpd="sng">
            <a:solidFill>
              <a:schemeClr val="dk1"/>
            </a:solidFill>
            <a:prstDash val="solid"/>
            <a:round/>
            <a:headEnd type="none" w="sm" len="sm"/>
            <a:tailEnd type="none" w="sm" len="sm"/>
          </a:ln>
        </p:spPr>
      </p:pic>
      <p:cxnSp>
        <p:nvCxnSpPr>
          <p:cNvPr id="610" name="Google Shape;610;p48"/>
          <p:cNvCxnSpPr/>
          <p:nvPr/>
        </p:nvCxnSpPr>
        <p:spPr>
          <a:xfrm rot="10800000" flipH="1">
            <a:off x="4698609" y="3545058"/>
            <a:ext cx="1915038" cy="1772530"/>
          </a:xfrm>
          <a:prstGeom prst="straightConnector1">
            <a:avLst/>
          </a:prstGeom>
          <a:noFill/>
          <a:ln w="28575" cap="flat" cmpd="sng">
            <a:solidFill>
              <a:srgbClr val="FF0000"/>
            </a:solidFill>
            <a:prstDash val="solid"/>
            <a:round/>
            <a:headEnd type="none" w="sm" len="sm"/>
            <a:tailEnd type="triangle" w="med" len="med"/>
          </a:ln>
        </p:spPr>
      </p:cxnSp>
      <p:cxnSp>
        <p:nvCxnSpPr>
          <p:cNvPr id="611" name="Google Shape;611;p48"/>
          <p:cNvCxnSpPr>
            <a:endCxn id="609" idx="1"/>
          </p:cNvCxnSpPr>
          <p:nvPr/>
        </p:nvCxnSpPr>
        <p:spPr>
          <a:xfrm rot="10800000" flipH="1">
            <a:off x="4698747" y="5232671"/>
            <a:ext cx="1914900" cy="206100"/>
          </a:xfrm>
          <a:prstGeom prst="straightConnector1">
            <a:avLst/>
          </a:prstGeom>
          <a:noFill/>
          <a:ln w="28575" cap="flat" cmpd="sng">
            <a:solidFill>
              <a:srgbClr val="FF0000"/>
            </a:solidFill>
            <a:prstDash val="solid"/>
            <a:round/>
            <a:headEnd type="none" w="sm" len="sm"/>
            <a:tailEnd type="triangle" w="med" len="med"/>
          </a:ln>
        </p:spPr>
      </p:cxnSp>
      <p:sp>
        <p:nvSpPr>
          <p:cNvPr id="612" name="Google Shape;612;p48"/>
          <p:cNvSpPr txBox="1"/>
          <p:nvPr/>
        </p:nvSpPr>
        <p:spPr>
          <a:xfrm>
            <a:off x="6868575" y="5961392"/>
            <a:ext cx="3443043" cy="307777"/>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Current reading article at Mendeley.</a:t>
            </a:r>
            <a:endParaRPr sz="1400" b="1" i="0" u="none" strike="noStrike" cap="none">
              <a:solidFill>
                <a:schemeClr val="lt1"/>
              </a:solidFill>
              <a:latin typeface="Arial"/>
              <a:ea typeface="Arial"/>
              <a:cs typeface="Arial"/>
              <a:sym typeface="Arial"/>
            </a:endParaRPr>
          </a:p>
        </p:txBody>
      </p:sp>
      <p:sp>
        <p:nvSpPr>
          <p:cNvPr id="613" name="Google Shape;613;p48"/>
          <p:cNvSpPr txBox="1"/>
          <p:nvPr/>
        </p:nvSpPr>
        <p:spPr>
          <a:xfrm>
            <a:off x="7739244" y="1209137"/>
            <a:ext cx="4137050" cy="307777"/>
          </a:xfrm>
          <a:prstGeom prst="rect">
            <a:avLst/>
          </a:prstGeom>
          <a:solidFill>
            <a:srgbClr val="00206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chemeClr val="lt1"/>
                </a:solidFill>
                <a:latin typeface="Arial"/>
                <a:ea typeface="Arial"/>
                <a:cs typeface="Arial"/>
                <a:sym typeface="Arial"/>
              </a:rPr>
              <a:t>Choosing article title from list at library.</a:t>
            </a:r>
            <a:endParaRPr sz="1400" b="1"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8"/>
          <p:cNvSpPr txBox="1"/>
          <p:nvPr/>
        </p:nvSpPr>
        <p:spPr>
          <a:xfrm>
            <a:off x="389628" y="169573"/>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chemeClr val="dk1"/>
                </a:solidFill>
                <a:latin typeface="Libre Franklin"/>
                <a:ea typeface="Libre Franklin"/>
                <a:cs typeface="Libre Franklin"/>
                <a:sym typeface="Libre Franklin"/>
              </a:rPr>
              <a:t>BIBLIOGRAPHY</a:t>
            </a:r>
            <a:endParaRPr sz="1400" b="0" i="0" u="none" strike="noStrike" cap="none">
              <a:solidFill>
                <a:srgbClr val="000000"/>
              </a:solidFill>
              <a:latin typeface="Arial"/>
              <a:ea typeface="Arial"/>
              <a:cs typeface="Arial"/>
              <a:sym typeface="Arial"/>
            </a:endParaRPr>
          </a:p>
        </p:txBody>
      </p:sp>
      <p:sp>
        <p:nvSpPr>
          <p:cNvPr id="146" name="Google Shape;146;p8"/>
          <p:cNvSpPr/>
          <p:nvPr/>
        </p:nvSpPr>
        <p:spPr>
          <a:xfrm>
            <a:off x="1012874" y="1504298"/>
            <a:ext cx="10565010" cy="4524275"/>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 bibliography is a list contain of all the sources you have used, whether they are directly cited or not. In a Bibliography you list all of the material you have consulted in preparing your essay </a:t>
            </a:r>
            <a:r>
              <a:rPr lang="en-US" sz="2400" b="1" i="0" u="none" strike="noStrike" cap="none">
                <a:solidFill>
                  <a:schemeClr val="dk1"/>
                </a:solidFill>
                <a:latin typeface="Arial"/>
                <a:ea typeface="Arial"/>
                <a:cs typeface="Arial"/>
                <a:sym typeface="Arial"/>
              </a:rPr>
              <a:t>whether or not you have actually cited the work.</a:t>
            </a:r>
            <a:endParaRPr sz="1400" b="1"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A bibliography will contain all research materials, including books, magazines, periodicals, websites and scientific papers, which you have used to generate ideas or ‘read around’ a topic, but have not referred to directly in the body of the document.</a:t>
            </a:r>
            <a:endParaRPr sz="14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400"/>
              <a:buFont typeface="Arial"/>
              <a:buNone/>
            </a:pPr>
            <a:r>
              <a:rPr lang="en-US" sz="2400" b="0" i="0" u="none" strike="noStrike" cap="none">
                <a:solidFill>
                  <a:schemeClr val="dk1"/>
                </a:solidFill>
                <a:latin typeface="Arial"/>
                <a:ea typeface="Arial"/>
                <a:cs typeface="Arial"/>
                <a:sym typeface="Arial"/>
              </a:rPr>
              <a:t>This means, in addition to listing the sources you cited in-text, you also list resources that you read or referred to generate your ideas about the topic.</a:t>
            </a:r>
            <a:endParaRPr sz="1400" b="0" i="0" u="none" strike="noStrike" cap="none">
              <a:solidFill>
                <a:srgbClr val="000000"/>
              </a:solidFill>
              <a:latin typeface="Arial"/>
              <a:ea typeface="Arial"/>
              <a:cs typeface="Arial"/>
              <a:sym typeface="Arial"/>
            </a:endParaRPr>
          </a:p>
        </p:txBody>
      </p:sp>
      <p:pic>
        <p:nvPicPr>
          <p:cNvPr id="147" name="Google Shape;147;p8" descr="UiTM Universiti Teknologi Mara Logo PNG Transparent – Brands Logos"/>
          <p:cNvPicPr preferRelativeResize="0"/>
          <p:nvPr/>
        </p:nvPicPr>
        <p:blipFill rotWithShape="1">
          <a:blip r:embed="rId3">
            <a:alphaModFix/>
          </a:blip>
          <a:srcRect/>
          <a:stretch/>
        </p:blipFill>
        <p:spPr>
          <a:xfrm>
            <a:off x="10682068" y="189916"/>
            <a:ext cx="1144363" cy="482778"/>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Google Shape;618;p82"/>
          <p:cNvPicPr preferRelativeResize="0"/>
          <p:nvPr/>
        </p:nvPicPr>
        <p:blipFill rotWithShape="1">
          <a:blip r:embed="rId3">
            <a:alphaModFix/>
          </a:blip>
          <a:srcRect l="21923" t="2235" r="42654" b="31476"/>
          <a:stretch/>
        </p:blipFill>
        <p:spPr>
          <a:xfrm>
            <a:off x="644311" y="1095511"/>
            <a:ext cx="4318781" cy="454386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619" name="Google Shape;619;p82"/>
          <p:cNvPicPr preferRelativeResize="0"/>
          <p:nvPr/>
        </p:nvPicPr>
        <p:blipFill rotWithShape="1">
          <a:blip r:embed="rId4">
            <a:alphaModFix/>
          </a:blip>
          <a:srcRect/>
          <a:stretch/>
        </p:blipFill>
        <p:spPr>
          <a:xfrm>
            <a:off x="9951159" y="27188"/>
            <a:ext cx="2142870" cy="513140"/>
          </a:xfrm>
          <a:prstGeom prst="rect">
            <a:avLst/>
          </a:prstGeom>
          <a:noFill/>
          <a:ln>
            <a:noFill/>
          </a:ln>
        </p:spPr>
      </p:pic>
      <p:sp>
        <p:nvSpPr>
          <p:cNvPr id="620" name="Google Shape;620;p82"/>
          <p:cNvSpPr/>
          <p:nvPr/>
        </p:nvSpPr>
        <p:spPr>
          <a:xfrm>
            <a:off x="388435" y="309924"/>
            <a:ext cx="315983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Excluding an author in-text</a:t>
            </a:r>
            <a:endParaRPr sz="1400" b="0" i="0" u="none" strike="noStrike" cap="none">
              <a:solidFill>
                <a:srgbClr val="000000"/>
              </a:solidFill>
              <a:latin typeface="Arial"/>
              <a:ea typeface="Arial"/>
              <a:cs typeface="Arial"/>
              <a:sym typeface="Arial"/>
            </a:endParaRPr>
          </a:p>
        </p:txBody>
      </p:sp>
      <p:sp>
        <p:nvSpPr>
          <p:cNvPr id="621" name="Google Shape;621;p82"/>
          <p:cNvSpPr/>
          <p:nvPr/>
        </p:nvSpPr>
        <p:spPr>
          <a:xfrm>
            <a:off x="5292354" y="980071"/>
            <a:ext cx="6096000" cy="4093428"/>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400"/>
              <a:buFont typeface="Arial"/>
              <a:buAutoNum type="arabicPeriod"/>
            </a:pPr>
            <a:r>
              <a:rPr lang="en-US" sz="1400" b="0" i="0" u="none" strike="noStrike" cap="none">
                <a:solidFill>
                  <a:srgbClr val="333333"/>
                </a:solidFill>
                <a:latin typeface="arial"/>
                <a:ea typeface="arial"/>
                <a:cs typeface="arial"/>
                <a:sym typeface="arial"/>
              </a:rPr>
              <a:t>Place your cursor anywhere within the highlighted section of your reference in your document.</a:t>
            </a:r>
            <a:endParaRPr sz="1400" b="0" i="0" u="none" strike="noStrike" cap="none">
              <a:solidFill>
                <a:srgbClr val="000000"/>
              </a:solidFill>
              <a:latin typeface="Arial"/>
              <a:ea typeface="Arial"/>
              <a:cs typeface="Arial"/>
              <a:sym typeface="Arial"/>
            </a:endParaRPr>
          </a:p>
          <a:p>
            <a:pPr marL="342900" marR="0" lvl="0" indent="-254000" algn="l" rtl="0">
              <a:lnSpc>
                <a:spcPct val="100000"/>
              </a:lnSpc>
              <a:spcBef>
                <a:spcPts val="0"/>
              </a:spcBef>
              <a:spcAft>
                <a:spcPts val="0"/>
              </a:spcAft>
              <a:buClr>
                <a:srgbClr val="000000"/>
              </a:buClr>
              <a:buSzPts val="1400"/>
              <a:buFont typeface="Arial"/>
              <a:buNone/>
            </a:pPr>
            <a:endParaRPr sz="1400" b="0"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33333"/>
                </a:solidFill>
                <a:latin typeface="arial"/>
                <a:ea typeface="arial"/>
                <a:cs typeface="arial"/>
                <a:sym typeface="arial"/>
              </a:rPr>
              <a:t>2. Click the </a:t>
            </a:r>
            <a:r>
              <a:rPr lang="en-US" sz="1400" b="1" i="0" u="none" strike="noStrike" cap="none">
                <a:solidFill>
                  <a:srgbClr val="333333"/>
                </a:solidFill>
                <a:latin typeface="arial"/>
                <a:ea typeface="arial"/>
                <a:cs typeface="arial"/>
                <a:sym typeface="arial"/>
              </a:rPr>
              <a:t>'Edit Citation' </a:t>
            </a:r>
            <a:r>
              <a:rPr lang="en-US" sz="1400" b="0" i="0" u="none" strike="noStrike" cap="none">
                <a:solidFill>
                  <a:srgbClr val="333333"/>
                </a:solidFill>
                <a:latin typeface="arial"/>
                <a:ea typeface="arial"/>
                <a:cs typeface="arial"/>
                <a:sym typeface="arial"/>
              </a:rPr>
              <a:t>button in the Mendeley toolbar. When the pop-up opens, click on the reference you would like to edit.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33333"/>
                </a:solidFill>
                <a:latin typeface="arial"/>
                <a:ea typeface="arial"/>
                <a:cs typeface="arial"/>
                <a:sym typeface="arial"/>
              </a:rPr>
              <a:t>3. In the dropdown menu that appears, click the box next to 'Suppress author’.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33333"/>
                </a:solidFill>
                <a:latin typeface="arial"/>
                <a:ea typeface="arial"/>
                <a:cs typeface="arial"/>
                <a:sym typeface="arial"/>
              </a:rPr>
              <a:t>4. Keep Citation edit ? &gt; Click  Keep Manual Edit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333333"/>
                </a:solidFill>
                <a:latin typeface="Arial"/>
                <a:ea typeface="Arial"/>
                <a:cs typeface="Arial"/>
                <a:sym typeface="Arial"/>
              </a:rPr>
              <a:t>5. The author field will now be removed from your in-text citation.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33333"/>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Arial"/>
                <a:ea typeface="Arial"/>
                <a:cs typeface="Arial"/>
                <a:sym typeface="Arial"/>
              </a:rPr>
              <a:t>Collins (1996)</a:t>
            </a: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0070C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3333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333333"/>
              </a:solidFill>
              <a:latin typeface="Arial"/>
              <a:ea typeface="Arial"/>
              <a:cs typeface="Arial"/>
              <a:sym typeface="Arial"/>
            </a:endParaRPr>
          </a:p>
        </p:txBody>
      </p:sp>
      <p:sp>
        <p:nvSpPr>
          <p:cNvPr id="622" name="Google Shape;622;p82"/>
          <p:cNvSpPr/>
          <p:nvPr/>
        </p:nvSpPr>
        <p:spPr>
          <a:xfrm>
            <a:off x="813873" y="4881492"/>
            <a:ext cx="1301751" cy="239150"/>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623" name="Google Shape;623;p82"/>
          <p:cNvPicPr preferRelativeResize="0"/>
          <p:nvPr/>
        </p:nvPicPr>
        <p:blipFill rotWithShape="1">
          <a:blip r:embed="rId5">
            <a:alphaModFix/>
          </a:blip>
          <a:srcRect l="21692" t="30759" r="35960" b="38788"/>
          <a:stretch/>
        </p:blipFill>
        <p:spPr>
          <a:xfrm>
            <a:off x="5758932" y="4355504"/>
            <a:ext cx="5162843" cy="2087396"/>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pic>
        <p:nvPicPr>
          <p:cNvPr id="628" name="Google Shape;628;p83"/>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629" name="Google Shape;629;p83"/>
          <p:cNvSpPr/>
          <p:nvPr/>
        </p:nvSpPr>
        <p:spPr>
          <a:xfrm>
            <a:off x="3530991" y="5317588"/>
            <a:ext cx="1041009" cy="765573"/>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30" name="Google Shape;630;p83"/>
          <p:cNvSpPr/>
          <p:nvPr/>
        </p:nvSpPr>
        <p:spPr>
          <a:xfrm>
            <a:off x="388435" y="309924"/>
            <a:ext cx="262123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73A36"/>
                </a:solidFill>
                <a:latin typeface="Arial"/>
                <a:ea typeface="Arial"/>
                <a:cs typeface="Arial"/>
                <a:sym typeface="Arial"/>
              </a:rPr>
              <a:t>Adding page numbers</a:t>
            </a:r>
            <a:endParaRPr sz="1400" b="0" i="0" u="none" strike="noStrike" cap="none">
              <a:solidFill>
                <a:srgbClr val="000000"/>
              </a:solidFill>
              <a:latin typeface="Arial"/>
              <a:ea typeface="Arial"/>
              <a:cs typeface="Arial"/>
              <a:sym typeface="Arial"/>
            </a:endParaRPr>
          </a:p>
        </p:txBody>
      </p:sp>
      <p:pic>
        <p:nvPicPr>
          <p:cNvPr id="631" name="Google Shape;631;p83"/>
          <p:cNvPicPr preferRelativeResize="0"/>
          <p:nvPr/>
        </p:nvPicPr>
        <p:blipFill rotWithShape="1">
          <a:blip r:embed="rId4">
            <a:alphaModFix/>
          </a:blip>
          <a:srcRect l="21807" t="4497" r="39883" b="22448"/>
          <a:stretch/>
        </p:blipFill>
        <p:spPr>
          <a:xfrm>
            <a:off x="644311" y="1075497"/>
            <a:ext cx="4670474" cy="5007664"/>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632" name="Google Shape;632;p83"/>
          <p:cNvSpPr/>
          <p:nvPr/>
        </p:nvSpPr>
        <p:spPr>
          <a:xfrm>
            <a:off x="5656128" y="1167210"/>
            <a:ext cx="6096000" cy="375487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Place your cursor anywhere within the highlighted section of your reference in the Word document.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Click the </a:t>
            </a:r>
            <a:r>
              <a:rPr lang="en-US" sz="1400" b="1" i="0" u="none" strike="noStrike" cap="none">
                <a:solidFill>
                  <a:srgbClr val="000000"/>
                </a:solidFill>
                <a:latin typeface="Arial"/>
                <a:ea typeface="Arial"/>
                <a:cs typeface="Arial"/>
                <a:sym typeface="Arial"/>
              </a:rPr>
              <a:t>'Edit Citation' </a:t>
            </a:r>
            <a:r>
              <a:rPr lang="en-US" sz="1400" b="0" i="0" u="none" strike="noStrike" cap="none">
                <a:solidFill>
                  <a:srgbClr val="000000"/>
                </a:solidFill>
                <a:latin typeface="Arial"/>
                <a:ea typeface="Arial"/>
                <a:cs typeface="Arial"/>
                <a:sym typeface="Arial"/>
              </a:rPr>
              <a:t>button in the Mendeley toolbar. When the pop-up opens, click on the reference you would like to add page numbers 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In the dropdown menu that appears, enter your page number(s) in the field that says 'Page’ eg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4. The page number will be added to your in-text citation in the correct style eg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70C0"/>
                </a:solidFill>
                <a:latin typeface="Arial"/>
                <a:ea typeface="Arial"/>
                <a:cs typeface="Arial"/>
                <a:sym typeface="Arial"/>
              </a:rPr>
              <a:t>(Vasileiou et al., 2021, p. 25)</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Note: </a:t>
            </a:r>
            <a:r>
              <a:rPr lang="en-US" sz="1400" b="0" i="0" u="none" strike="noStrike" cap="none">
                <a:solidFill>
                  <a:srgbClr val="000000"/>
                </a:solidFill>
                <a:latin typeface="Arial"/>
                <a:ea typeface="Arial"/>
                <a:cs typeface="Arial"/>
                <a:sym typeface="Arial"/>
              </a:rPr>
              <a:t>You can also use this dropdown list to add other information if required eg paragraph or part number. Simply select the type of information you are providing from the dropdown list and fill out the adjacent field.</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Google Shape;637;p84"/>
          <p:cNvPicPr preferRelativeResize="0"/>
          <p:nvPr/>
        </p:nvPicPr>
        <p:blipFill rotWithShape="1">
          <a:blip r:embed="rId3">
            <a:alphaModFix/>
          </a:blip>
          <a:srcRect/>
          <a:stretch/>
        </p:blipFill>
        <p:spPr>
          <a:xfrm>
            <a:off x="9951159" y="27188"/>
            <a:ext cx="2142870" cy="513140"/>
          </a:xfrm>
          <a:prstGeom prst="rect">
            <a:avLst/>
          </a:prstGeom>
          <a:noFill/>
          <a:ln>
            <a:noFill/>
          </a:ln>
        </p:spPr>
      </p:pic>
      <p:sp>
        <p:nvSpPr>
          <p:cNvPr id="638" name="Google Shape;638;p84"/>
          <p:cNvSpPr/>
          <p:nvPr/>
        </p:nvSpPr>
        <p:spPr>
          <a:xfrm>
            <a:off x="388435" y="309924"/>
            <a:ext cx="296427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000000"/>
                </a:solidFill>
                <a:latin typeface="Arial"/>
                <a:ea typeface="Arial"/>
                <a:cs typeface="Arial"/>
                <a:sym typeface="Arial"/>
              </a:rPr>
              <a:t>Secondary referencing</a:t>
            </a:r>
            <a:endParaRPr sz="1400" b="0" i="0" u="none" strike="noStrike" cap="none">
              <a:solidFill>
                <a:srgbClr val="000000"/>
              </a:solidFill>
              <a:latin typeface="Arial"/>
              <a:ea typeface="Arial"/>
              <a:cs typeface="Arial"/>
              <a:sym typeface="Arial"/>
            </a:endParaRPr>
          </a:p>
        </p:txBody>
      </p:sp>
      <p:sp>
        <p:nvSpPr>
          <p:cNvPr id="639" name="Google Shape;639;p84"/>
          <p:cNvSpPr/>
          <p:nvPr/>
        </p:nvSpPr>
        <p:spPr>
          <a:xfrm>
            <a:off x="198596" y="710034"/>
            <a:ext cx="11520347" cy="2308324"/>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Secondary referencing involves referring to a document which you have not seen, but which has been used and cited by someone else. This is not generally good academic practice. You should make an effort to track down the original work and reference that.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Citation of an article implies that you have personally read the cited work.  If you quote from a work that has been mentioned in something else you have read, but you have not read the original source, then you must make it a secondary reference. It is important to make it clear that you have not read the original work.</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Complete reference to the original journal article, book or other item.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600"/>
              <a:buFont typeface="Arial"/>
              <a:buChar char="•"/>
            </a:pPr>
            <a:r>
              <a:rPr lang="en-US" sz="1600" b="0" i="0" u="none" strike="noStrike" cap="none">
                <a:solidFill>
                  <a:srgbClr val="000000"/>
                </a:solidFill>
                <a:latin typeface="Arial"/>
                <a:ea typeface="Arial"/>
                <a:cs typeface="Arial"/>
                <a:sym typeface="Arial"/>
              </a:rPr>
              <a:t>Cited in: Complete reference to the item you have read: Page number where the original source was quoted</a:t>
            </a:r>
            <a:endParaRPr sz="1400" b="0" i="0" u="none" strike="noStrike" cap="none">
              <a:solidFill>
                <a:srgbClr val="000000"/>
              </a:solidFill>
              <a:latin typeface="Arial"/>
              <a:ea typeface="Arial"/>
              <a:cs typeface="Arial"/>
              <a:sym typeface="Arial"/>
            </a:endParaRPr>
          </a:p>
          <a:p>
            <a:pPr marL="285750" marR="0" lvl="0" indent="-18415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p:txBody>
      </p:sp>
      <p:sp>
        <p:nvSpPr>
          <p:cNvPr id="640" name="Google Shape;640;p84"/>
          <p:cNvSpPr/>
          <p:nvPr/>
        </p:nvSpPr>
        <p:spPr>
          <a:xfrm>
            <a:off x="2583256" y="6319687"/>
            <a:ext cx="96421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Source: </a:t>
            </a:r>
            <a:r>
              <a:rPr lang="en-US" sz="14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https://www.bradford.ac.uk/library/find-out-about/referencing/referencing/citing-within-the-text-of-written-work/#d.en.35107</a:t>
            </a:r>
            <a:endParaRPr sz="1400" b="0" i="0" u="none" strike="noStrike" cap="none">
              <a:solidFill>
                <a:srgbClr val="000000"/>
              </a:solidFill>
              <a:latin typeface="Arial"/>
              <a:ea typeface="Arial"/>
              <a:cs typeface="Arial"/>
              <a:sym typeface="Arial"/>
            </a:endParaRPr>
          </a:p>
        </p:txBody>
      </p:sp>
      <p:sp>
        <p:nvSpPr>
          <p:cNvPr id="641" name="Google Shape;641;p84"/>
          <p:cNvSpPr/>
          <p:nvPr/>
        </p:nvSpPr>
        <p:spPr>
          <a:xfrm>
            <a:off x="198596" y="2512185"/>
            <a:ext cx="11794808" cy="32932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Examples of a secondary references: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Meijer. J.H. and Robbers, Y. (2014) Wheel running in the wild. Proceedings of the Royal Society B281(1786):20140210. Cited in: Something About Science (2017) A picture is worth a thousand words. Something About Science http://www.somethingaboutscience.com/index.php/nggallery/slideshow?page_id=1165 Accessed 12 February 2017.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Senogles, H. (1938) The standing stones of Anglesey. Anglesey antiquarian society and field club transactions. 38, 24 – 29.  Cited in: Dyer, J. (1990) Ancient Britain. University of Philadelphia Press: 58.</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Examples of citing in the text of your work: </a:t>
            </a:r>
            <a:r>
              <a:rPr lang="en-US" sz="1600" b="0" i="0" u="none" strike="noStrike" cap="none">
                <a:solidFill>
                  <a:srgbClr val="000000"/>
                </a:solidFill>
                <a:latin typeface="Arial"/>
                <a:ea typeface="Arial"/>
                <a:cs typeface="Arial"/>
                <a:sym typeface="Arial"/>
              </a:rPr>
              <a:t>(Senogles 1938, cited in Dyer 1990: 58) says that… or Senogles (1938) cited in Dyer (1990: 58) says that….</a:t>
            </a:r>
            <a:endParaRPr sz="1600" b="0" i="0" u="none" strike="noStrike" cap="non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85"/>
          <p:cNvPicPr preferRelativeResize="0"/>
          <p:nvPr/>
        </p:nvPicPr>
        <p:blipFill rotWithShape="1">
          <a:blip r:embed="rId3">
            <a:alphaModFix/>
          </a:blip>
          <a:srcRect l="20654" t="4497" r="44385" b="30861"/>
          <a:stretch/>
        </p:blipFill>
        <p:spPr>
          <a:xfrm>
            <a:off x="900332" y="1282212"/>
            <a:ext cx="4262511" cy="4430888"/>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pic>
        <p:nvPicPr>
          <p:cNvPr id="647" name="Google Shape;647;p85"/>
          <p:cNvPicPr preferRelativeResize="0"/>
          <p:nvPr/>
        </p:nvPicPr>
        <p:blipFill rotWithShape="1">
          <a:blip r:embed="rId4">
            <a:alphaModFix/>
          </a:blip>
          <a:srcRect/>
          <a:stretch/>
        </p:blipFill>
        <p:spPr>
          <a:xfrm>
            <a:off x="9951159" y="27188"/>
            <a:ext cx="2142870" cy="513140"/>
          </a:xfrm>
          <a:prstGeom prst="rect">
            <a:avLst/>
          </a:prstGeom>
          <a:noFill/>
          <a:ln>
            <a:noFill/>
          </a:ln>
        </p:spPr>
      </p:pic>
      <p:sp>
        <p:nvSpPr>
          <p:cNvPr id="648" name="Google Shape;648;p85"/>
          <p:cNvSpPr/>
          <p:nvPr/>
        </p:nvSpPr>
        <p:spPr>
          <a:xfrm>
            <a:off x="1066237" y="4403188"/>
            <a:ext cx="2675769" cy="461253"/>
          </a:xfrm>
          <a:prstGeom prst="rect">
            <a:avLst/>
          </a:prstGeom>
          <a:no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649" name="Google Shape;649;p85"/>
          <p:cNvSpPr/>
          <p:nvPr/>
        </p:nvSpPr>
        <p:spPr>
          <a:xfrm>
            <a:off x="388435" y="309924"/>
            <a:ext cx="400622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373A36"/>
                </a:solidFill>
                <a:latin typeface="Arial"/>
                <a:ea typeface="Arial"/>
                <a:cs typeface="Arial"/>
                <a:sym typeface="Arial"/>
              </a:rPr>
              <a:t>Using the 'Prefix' and 'Suffix' fields</a:t>
            </a:r>
            <a:endParaRPr sz="1400" b="0" i="0" u="none" strike="noStrike" cap="none">
              <a:solidFill>
                <a:srgbClr val="000000"/>
              </a:solidFill>
              <a:latin typeface="Arial"/>
              <a:ea typeface="Arial"/>
              <a:cs typeface="Arial"/>
              <a:sym typeface="Arial"/>
            </a:endParaRPr>
          </a:p>
        </p:txBody>
      </p:sp>
      <p:sp>
        <p:nvSpPr>
          <p:cNvPr id="650" name="Google Shape;650;p85"/>
          <p:cNvSpPr/>
          <p:nvPr/>
        </p:nvSpPr>
        <p:spPr>
          <a:xfrm>
            <a:off x="5763064" y="1599338"/>
            <a:ext cx="6096000" cy="36625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1. Place your cursor anywhere within the highlighted section of your reference in your document.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2. Click the 'Edit Citation' button in the Mendeley toolbar. When the pop-up opens, click on the reference you would like to add a prefix or suffix to.</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3. Type the information you would like to display in the Prefix or Suffix field, including the punctuation required.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4. Select OK to save and update your citation.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For example, if you are citing </a:t>
            </a:r>
            <a:r>
              <a:rPr lang="en-US" sz="1400" b="1" i="0" u="none" strike="noStrike" cap="none">
                <a:solidFill>
                  <a:srgbClr val="000000"/>
                </a:solidFill>
                <a:latin typeface="Arial"/>
                <a:ea typeface="Arial"/>
                <a:cs typeface="Arial"/>
                <a:sym typeface="Arial"/>
              </a:rPr>
              <a:t>a secondary reference in APA style</a:t>
            </a:r>
            <a:r>
              <a:rPr lang="en-US" sz="1400" b="0" i="0" u="none" strike="noStrike" cap="none">
                <a:solidFill>
                  <a:srgbClr val="000000"/>
                </a:solidFill>
                <a:latin typeface="Arial"/>
                <a:ea typeface="Arial"/>
                <a:cs typeface="Arial"/>
                <a:sym typeface="Arial"/>
              </a:rPr>
              <a:t>, you can add 'as cited in ' to the Prefix field, and your reference will look like this: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70C0"/>
                </a:solidFill>
                <a:latin typeface="Arial"/>
                <a:ea typeface="Arial"/>
                <a:cs typeface="Arial"/>
                <a:sym typeface="Arial"/>
              </a:rPr>
              <a:t>(cited in Collins, 1996; Durani &amp; Hogan, 2020) says that .......</a:t>
            </a:r>
            <a:endParaRPr sz="1400" b="0" i="0" u="none" strike="noStrike" cap="none">
              <a:solidFill>
                <a:srgbClr val="000000"/>
              </a:solidFill>
              <a:latin typeface="Arial"/>
              <a:ea typeface="Arial"/>
              <a:cs typeface="Arial"/>
              <a:sym typeface="Arial"/>
            </a:endParaRPr>
          </a:p>
        </p:txBody>
      </p:sp>
      <p:pic>
        <p:nvPicPr>
          <p:cNvPr id="651" name="Google Shape;651;p85"/>
          <p:cNvPicPr preferRelativeResize="0"/>
          <p:nvPr/>
        </p:nvPicPr>
        <p:blipFill>
          <a:blip r:embed="rId5">
            <a:alphaModFix/>
          </a:blip>
          <a:stretch>
            <a:fillRect/>
          </a:stretch>
        </p:blipFill>
        <p:spPr>
          <a:xfrm>
            <a:off x="0" y="0"/>
            <a:ext cx="12192000" cy="68580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 r="-37"/>
            </a:stretch>
          </a:blipFill>
        </p:spPr>
        <p:txBody>
          <a:bodyPr/>
          <a:lstStyle/>
          <a:p>
            <a:endParaRPr lang="en-US" sz="1200"/>
          </a:p>
        </p:txBody>
      </p:sp>
      <p:sp>
        <p:nvSpPr>
          <p:cNvPr id="3" name="TextBox 3"/>
          <p:cNvSpPr txBox="1"/>
          <p:nvPr/>
        </p:nvSpPr>
        <p:spPr>
          <a:xfrm>
            <a:off x="3004562" y="2549546"/>
            <a:ext cx="2721139" cy="1231106"/>
          </a:xfrm>
          <a:prstGeom prst="rect">
            <a:avLst/>
          </a:prstGeom>
        </p:spPr>
        <p:txBody>
          <a:bodyPr lIns="0" tIns="0" rIns="0" bIns="0" rtlCol="0" anchor="t">
            <a:spAutoFit/>
          </a:bodyPr>
          <a:lstStyle/>
          <a:p>
            <a:pPr>
              <a:lnSpc>
                <a:spcPts val="1168"/>
              </a:lnSpc>
            </a:pPr>
            <a:r>
              <a:rPr lang="en-US" sz="1081" b="1">
                <a:solidFill>
                  <a:srgbClr val="000000"/>
                </a:solidFill>
                <a:latin typeface="Arimo Bold"/>
                <a:ea typeface="Arimo Bold"/>
                <a:cs typeface="Arimo Bold"/>
                <a:sym typeface="Arimo Bold"/>
              </a:rPr>
              <a:t>EZA ELIANA HJ ABDUL WAHID</a:t>
            </a:r>
          </a:p>
          <a:p>
            <a:pPr>
              <a:lnSpc>
                <a:spcPts val="1168"/>
              </a:lnSpc>
            </a:pPr>
            <a:r>
              <a:rPr lang="en-US" sz="1081" b="1">
                <a:solidFill>
                  <a:srgbClr val="000000"/>
                </a:solidFill>
                <a:latin typeface="Arial Bold"/>
                <a:ea typeface="Arial Bold"/>
                <a:cs typeface="Arial Bold"/>
                <a:sym typeface="Arial Bold"/>
              </a:rPr>
              <a:t>SENIOR LIBRARIAN</a:t>
            </a:r>
          </a:p>
          <a:p>
            <a:pPr>
              <a:lnSpc>
                <a:spcPts val="1168"/>
              </a:lnSpc>
            </a:pPr>
            <a:endParaRPr lang="en-US" sz="1081" b="1">
              <a:solidFill>
                <a:srgbClr val="000000"/>
              </a:solidFill>
              <a:latin typeface="Arial Bold"/>
              <a:ea typeface="Arial Bold"/>
              <a:cs typeface="Arial Bold"/>
              <a:sym typeface="Arial Bold"/>
            </a:endParaRPr>
          </a:p>
          <a:p>
            <a:pPr>
              <a:lnSpc>
                <a:spcPts val="1168"/>
              </a:lnSpc>
            </a:pPr>
            <a:r>
              <a:rPr lang="en-US" sz="1081" b="1">
                <a:solidFill>
                  <a:srgbClr val="000000"/>
                </a:solidFill>
                <a:latin typeface="Arial Bold"/>
                <a:ea typeface="Arial Bold"/>
                <a:cs typeface="Arial Bold"/>
                <a:sym typeface="Arial Bold"/>
              </a:rPr>
              <a:t>RESEARCH SUPPORT UNIT</a:t>
            </a:r>
          </a:p>
          <a:p>
            <a:pPr>
              <a:lnSpc>
                <a:spcPts val="1168"/>
              </a:lnSpc>
            </a:pPr>
            <a:r>
              <a:rPr lang="en-US" sz="1081" b="1">
                <a:solidFill>
                  <a:srgbClr val="000000"/>
                </a:solidFill>
                <a:latin typeface="Arial Bold"/>
                <a:ea typeface="Arial Bold"/>
                <a:cs typeface="Arial Bold"/>
                <a:sym typeface="Arial Bold"/>
              </a:rPr>
              <a:t>TUN ABDUL RAZAK LIBRARY</a:t>
            </a:r>
          </a:p>
          <a:p>
            <a:pPr>
              <a:lnSpc>
                <a:spcPts val="1168"/>
              </a:lnSpc>
            </a:pPr>
            <a:endParaRPr lang="en-US" sz="1081" b="1">
              <a:solidFill>
                <a:srgbClr val="000000"/>
              </a:solidFill>
              <a:latin typeface="Arial Bold"/>
              <a:ea typeface="Arial Bold"/>
              <a:cs typeface="Arial Bold"/>
              <a:sym typeface="Arial Bold"/>
            </a:endParaRPr>
          </a:p>
          <a:p>
            <a:pPr>
              <a:lnSpc>
                <a:spcPts val="1168"/>
              </a:lnSpc>
            </a:pPr>
            <a:r>
              <a:rPr lang="en-US" sz="1081" b="1">
                <a:solidFill>
                  <a:srgbClr val="000000"/>
                </a:solidFill>
                <a:latin typeface="Arial Bold"/>
                <a:ea typeface="Arial Bold"/>
                <a:cs typeface="Arial Bold"/>
                <a:sym typeface="Arial Bold"/>
              </a:rPr>
              <a:t>03-5544 3742</a:t>
            </a:r>
          </a:p>
          <a:p>
            <a:pPr>
              <a:lnSpc>
                <a:spcPts val="1168"/>
              </a:lnSpc>
            </a:pPr>
            <a:r>
              <a:rPr lang="en-US" sz="1081" b="1">
                <a:solidFill>
                  <a:srgbClr val="000000"/>
                </a:solidFill>
                <a:latin typeface="Arial Bold"/>
                <a:ea typeface="Arial Bold"/>
                <a:cs typeface="Arial Bold"/>
                <a:sym typeface="Arial Bold"/>
              </a:rPr>
              <a:t>eza080@uitm.edu.my</a:t>
            </a:r>
          </a:p>
        </p:txBody>
      </p:sp>
      <p:sp>
        <p:nvSpPr>
          <p:cNvPr id="4" name="Freeform 4"/>
          <p:cNvSpPr/>
          <p:nvPr/>
        </p:nvSpPr>
        <p:spPr>
          <a:xfrm>
            <a:off x="350621" y="1838158"/>
            <a:ext cx="2735343" cy="2912460"/>
          </a:xfrm>
          <a:custGeom>
            <a:avLst/>
            <a:gdLst/>
            <a:ahLst/>
            <a:cxnLst/>
            <a:rect l="l" t="t" r="r" b="b"/>
            <a:pathLst>
              <a:path w="4103014" h="4368690">
                <a:moveTo>
                  <a:pt x="0" y="0"/>
                </a:moveTo>
                <a:lnTo>
                  <a:pt x="4103013" y="0"/>
                </a:lnTo>
                <a:lnTo>
                  <a:pt x="4103013" y="4368690"/>
                </a:lnTo>
                <a:lnTo>
                  <a:pt x="0" y="4368690"/>
                </a:lnTo>
                <a:lnTo>
                  <a:pt x="0" y="0"/>
                </a:lnTo>
                <a:close/>
              </a:path>
            </a:pathLst>
          </a:custGeom>
          <a:blipFill>
            <a:blip r:embed="rId4"/>
            <a:stretch>
              <a:fillRect l="-3237" r="-3237"/>
            </a:stretch>
          </a:blipFill>
        </p:spPr>
        <p:txBody>
          <a:bodyPr/>
          <a:lstStyle/>
          <a:p>
            <a:endParaRPr lang="en-US" sz="1200"/>
          </a:p>
        </p:txBody>
      </p:sp>
      <p:sp>
        <p:nvSpPr>
          <p:cNvPr id="5" name="Freeform 5"/>
          <p:cNvSpPr/>
          <p:nvPr/>
        </p:nvSpPr>
        <p:spPr>
          <a:xfrm>
            <a:off x="5306286" y="1696916"/>
            <a:ext cx="2922443" cy="3194945"/>
          </a:xfrm>
          <a:custGeom>
            <a:avLst/>
            <a:gdLst/>
            <a:ahLst/>
            <a:cxnLst/>
            <a:rect l="l" t="t" r="r" b="b"/>
            <a:pathLst>
              <a:path w="4383664" h="4792417">
                <a:moveTo>
                  <a:pt x="0" y="0"/>
                </a:moveTo>
                <a:lnTo>
                  <a:pt x="4383664" y="0"/>
                </a:lnTo>
                <a:lnTo>
                  <a:pt x="4383664" y="4792416"/>
                </a:lnTo>
                <a:lnTo>
                  <a:pt x="0" y="4792416"/>
                </a:lnTo>
                <a:lnTo>
                  <a:pt x="0" y="0"/>
                </a:lnTo>
                <a:close/>
              </a:path>
            </a:pathLst>
          </a:custGeom>
          <a:blipFill>
            <a:blip r:embed="rId5"/>
            <a:stretch>
              <a:fillRect b="-37206"/>
            </a:stretch>
          </a:blipFill>
        </p:spPr>
        <p:txBody>
          <a:bodyPr/>
          <a:lstStyle/>
          <a:p>
            <a:endParaRPr lang="en-US" sz="1200"/>
          </a:p>
        </p:txBody>
      </p:sp>
      <p:sp>
        <p:nvSpPr>
          <p:cNvPr id="6" name="TextBox 6"/>
          <p:cNvSpPr txBox="1"/>
          <p:nvPr/>
        </p:nvSpPr>
        <p:spPr>
          <a:xfrm>
            <a:off x="7924216" y="2491494"/>
            <a:ext cx="3785487" cy="1231106"/>
          </a:xfrm>
          <a:prstGeom prst="rect">
            <a:avLst/>
          </a:prstGeom>
        </p:spPr>
        <p:txBody>
          <a:bodyPr lIns="0" tIns="0" rIns="0" bIns="0" rtlCol="0" anchor="t">
            <a:spAutoFit/>
          </a:bodyPr>
          <a:lstStyle/>
          <a:p>
            <a:pPr>
              <a:lnSpc>
                <a:spcPts val="1152"/>
              </a:lnSpc>
            </a:pPr>
            <a:r>
              <a:rPr lang="en-US" sz="1067" b="1">
                <a:solidFill>
                  <a:srgbClr val="000000"/>
                </a:solidFill>
                <a:latin typeface="Arimo Bold"/>
                <a:ea typeface="Arimo Bold"/>
                <a:cs typeface="Arimo Bold"/>
                <a:sym typeface="Arimo Bold"/>
              </a:rPr>
              <a:t>MUHAMMAD AZRUL NIZAM BIN ABDUL RAHMAN</a:t>
            </a:r>
          </a:p>
          <a:p>
            <a:pPr>
              <a:lnSpc>
                <a:spcPts val="1152"/>
              </a:lnSpc>
            </a:pPr>
            <a:r>
              <a:rPr lang="en-US" sz="1067" b="1">
                <a:solidFill>
                  <a:srgbClr val="000000"/>
                </a:solidFill>
                <a:latin typeface="Arial Bold"/>
                <a:ea typeface="Arial Bold"/>
                <a:cs typeface="Arial Bold"/>
                <a:sym typeface="Arial Bold"/>
              </a:rPr>
              <a:t>LIBRARIAN</a:t>
            </a:r>
          </a:p>
          <a:p>
            <a:pPr>
              <a:lnSpc>
                <a:spcPts val="1152"/>
              </a:lnSpc>
            </a:pPr>
            <a:endParaRPr lang="en-US" sz="1067" b="1">
              <a:solidFill>
                <a:srgbClr val="000000"/>
              </a:solidFill>
              <a:latin typeface="Arial Bold"/>
              <a:ea typeface="Arial Bold"/>
              <a:cs typeface="Arial Bold"/>
              <a:sym typeface="Arial Bold"/>
            </a:endParaRPr>
          </a:p>
          <a:p>
            <a:pPr>
              <a:lnSpc>
                <a:spcPts val="1152"/>
              </a:lnSpc>
            </a:pPr>
            <a:r>
              <a:rPr lang="en-US" sz="1067" b="1">
                <a:solidFill>
                  <a:srgbClr val="000000"/>
                </a:solidFill>
                <a:latin typeface="Arial Bold"/>
                <a:ea typeface="Arial Bold"/>
                <a:cs typeface="Arial Bold"/>
                <a:sym typeface="Arial Bold"/>
              </a:rPr>
              <a:t>RESEARCH SUPPORT UNIT</a:t>
            </a:r>
          </a:p>
          <a:p>
            <a:pPr>
              <a:lnSpc>
                <a:spcPts val="1152"/>
              </a:lnSpc>
            </a:pPr>
            <a:r>
              <a:rPr lang="en-US" sz="1067" b="1">
                <a:solidFill>
                  <a:srgbClr val="000000"/>
                </a:solidFill>
                <a:latin typeface="Arial Bold"/>
                <a:ea typeface="Arial Bold"/>
                <a:cs typeface="Arial Bold"/>
                <a:sym typeface="Arial Bold"/>
              </a:rPr>
              <a:t>TUN ABDUL RAZAK LIBRARY</a:t>
            </a:r>
          </a:p>
          <a:p>
            <a:pPr>
              <a:lnSpc>
                <a:spcPts val="1152"/>
              </a:lnSpc>
            </a:pPr>
            <a:endParaRPr lang="en-US" sz="1067" b="1">
              <a:solidFill>
                <a:srgbClr val="000000"/>
              </a:solidFill>
              <a:latin typeface="Arial Bold"/>
              <a:ea typeface="Arial Bold"/>
              <a:cs typeface="Arial Bold"/>
              <a:sym typeface="Arial Bold"/>
            </a:endParaRPr>
          </a:p>
          <a:p>
            <a:pPr>
              <a:lnSpc>
                <a:spcPts val="1152"/>
              </a:lnSpc>
            </a:pPr>
            <a:r>
              <a:rPr lang="en-US" sz="1067" b="1">
                <a:solidFill>
                  <a:srgbClr val="000000"/>
                </a:solidFill>
                <a:latin typeface="Arial Bold"/>
                <a:ea typeface="Arial Bold"/>
                <a:cs typeface="Arial Bold"/>
                <a:sym typeface="Arial Bold"/>
              </a:rPr>
              <a:t>03-5544 3736</a:t>
            </a:r>
          </a:p>
          <a:p>
            <a:pPr>
              <a:lnSpc>
                <a:spcPts val="1152"/>
              </a:lnSpc>
            </a:pPr>
            <a:r>
              <a:rPr lang="en-US" sz="1067" b="1">
                <a:solidFill>
                  <a:srgbClr val="000000"/>
                </a:solidFill>
                <a:latin typeface="Arial Bold"/>
                <a:ea typeface="Arial Bold"/>
                <a:cs typeface="Arial Bold"/>
                <a:sym typeface="Arial Bold"/>
              </a:rPr>
              <a:t>azrulnizam@uitm.edu.my</a:t>
            </a:r>
          </a:p>
        </p:txBody>
      </p:sp>
      <p:grpSp>
        <p:nvGrpSpPr>
          <p:cNvPr id="7" name="Group 7"/>
          <p:cNvGrpSpPr/>
          <p:nvPr/>
        </p:nvGrpSpPr>
        <p:grpSpPr>
          <a:xfrm>
            <a:off x="2723065" y="5868170"/>
            <a:ext cx="7554479" cy="857042"/>
            <a:chOff x="0" y="0"/>
            <a:chExt cx="15108959" cy="1714084"/>
          </a:xfrm>
        </p:grpSpPr>
        <p:sp>
          <p:nvSpPr>
            <p:cNvPr id="8" name="Freeform 8"/>
            <p:cNvSpPr/>
            <p:nvPr/>
          </p:nvSpPr>
          <p:spPr>
            <a:xfrm>
              <a:off x="0" y="862846"/>
              <a:ext cx="15108959" cy="851238"/>
            </a:xfrm>
            <a:custGeom>
              <a:avLst/>
              <a:gdLst/>
              <a:ahLst/>
              <a:cxnLst/>
              <a:rect l="l" t="t" r="r" b="b"/>
              <a:pathLst>
                <a:path w="15108959" h="851238">
                  <a:moveTo>
                    <a:pt x="0" y="0"/>
                  </a:moveTo>
                  <a:lnTo>
                    <a:pt x="15108959" y="0"/>
                  </a:lnTo>
                  <a:lnTo>
                    <a:pt x="15108959" y="851238"/>
                  </a:lnTo>
                  <a:lnTo>
                    <a:pt x="0" y="851238"/>
                  </a:lnTo>
                  <a:lnTo>
                    <a:pt x="0" y="0"/>
                  </a:lnTo>
                  <a:close/>
                </a:path>
              </a:pathLst>
            </a:custGeom>
            <a:blipFill>
              <a:blip r:embed="rId6"/>
              <a:stretch>
                <a:fillRect t="-503441" b="-394962"/>
              </a:stretch>
            </a:blipFill>
          </p:spPr>
          <p:txBody>
            <a:bodyPr/>
            <a:lstStyle/>
            <a:p>
              <a:endParaRPr lang="en-US" sz="1200"/>
            </a:p>
          </p:txBody>
        </p:sp>
        <p:sp>
          <p:nvSpPr>
            <p:cNvPr id="9" name="Freeform 9"/>
            <p:cNvSpPr/>
            <p:nvPr/>
          </p:nvSpPr>
          <p:spPr>
            <a:xfrm>
              <a:off x="4615359" y="0"/>
              <a:ext cx="5878240" cy="862846"/>
            </a:xfrm>
            <a:custGeom>
              <a:avLst/>
              <a:gdLst/>
              <a:ahLst/>
              <a:cxnLst/>
              <a:rect l="l" t="t" r="r" b="b"/>
              <a:pathLst>
                <a:path w="5878240" h="862846">
                  <a:moveTo>
                    <a:pt x="0" y="0"/>
                  </a:moveTo>
                  <a:lnTo>
                    <a:pt x="5878241" y="0"/>
                  </a:lnTo>
                  <a:lnTo>
                    <a:pt x="5878241" y="862846"/>
                  </a:lnTo>
                  <a:lnTo>
                    <a:pt x="0" y="862846"/>
                  </a:lnTo>
                  <a:lnTo>
                    <a:pt x="0" y="0"/>
                  </a:lnTo>
                  <a:close/>
                </a:path>
              </a:pathLst>
            </a:custGeom>
            <a:blipFill>
              <a:blip r:embed="rId7"/>
              <a:stretch>
                <a:fillRect t="-124735" b="-138603"/>
              </a:stretch>
            </a:blipFill>
          </p:spPr>
          <p:txBody>
            <a:bodyPr/>
            <a:lstStyle/>
            <a:p>
              <a:endParaRPr lang="en-US" sz="1200"/>
            </a:p>
          </p:txBody>
        </p:sp>
      </p:grpSp>
      <p:sp>
        <p:nvSpPr>
          <p:cNvPr id="10" name="TextBox 10"/>
          <p:cNvSpPr txBox="1"/>
          <p:nvPr/>
        </p:nvSpPr>
        <p:spPr>
          <a:xfrm>
            <a:off x="350621" y="799777"/>
            <a:ext cx="10238555" cy="397545"/>
          </a:xfrm>
          <a:prstGeom prst="rect">
            <a:avLst/>
          </a:prstGeom>
        </p:spPr>
        <p:txBody>
          <a:bodyPr lIns="0" tIns="0" rIns="0" bIns="0" rtlCol="0" anchor="t">
            <a:spAutoFit/>
          </a:bodyPr>
          <a:lstStyle/>
          <a:p>
            <a:pPr algn="ctr">
              <a:lnSpc>
                <a:spcPts val="3127"/>
              </a:lnSpc>
            </a:pPr>
            <a:r>
              <a:rPr lang="en-US" sz="3066">
                <a:solidFill>
                  <a:srgbClr val="000000"/>
                </a:solidFill>
                <a:latin typeface="Norwester"/>
                <a:ea typeface="Norwester"/>
                <a:cs typeface="Norwester"/>
                <a:sym typeface="Norwester"/>
              </a:rPr>
              <a:t>USER EDUCATION TEAM</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37" r="-37"/>
            </a:stretch>
          </a:blipFill>
        </p:spPr>
        <p:txBody>
          <a:bodyPr/>
          <a:lstStyle/>
          <a:p>
            <a:endParaRPr lang="en-US" sz="1200"/>
          </a:p>
        </p:txBody>
      </p:sp>
      <p:grpSp>
        <p:nvGrpSpPr>
          <p:cNvPr id="3" name="Group 3"/>
          <p:cNvGrpSpPr/>
          <p:nvPr/>
        </p:nvGrpSpPr>
        <p:grpSpPr>
          <a:xfrm>
            <a:off x="2723065" y="5868170"/>
            <a:ext cx="7554479" cy="857042"/>
            <a:chOff x="0" y="0"/>
            <a:chExt cx="15108959" cy="1714084"/>
          </a:xfrm>
        </p:grpSpPr>
        <p:sp>
          <p:nvSpPr>
            <p:cNvPr id="4" name="Freeform 4"/>
            <p:cNvSpPr/>
            <p:nvPr/>
          </p:nvSpPr>
          <p:spPr>
            <a:xfrm>
              <a:off x="0" y="862846"/>
              <a:ext cx="15108959" cy="851238"/>
            </a:xfrm>
            <a:custGeom>
              <a:avLst/>
              <a:gdLst/>
              <a:ahLst/>
              <a:cxnLst/>
              <a:rect l="l" t="t" r="r" b="b"/>
              <a:pathLst>
                <a:path w="15108959" h="851238">
                  <a:moveTo>
                    <a:pt x="0" y="0"/>
                  </a:moveTo>
                  <a:lnTo>
                    <a:pt x="15108959" y="0"/>
                  </a:lnTo>
                  <a:lnTo>
                    <a:pt x="15108959" y="851238"/>
                  </a:lnTo>
                  <a:lnTo>
                    <a:pt x="0" y="851238"/>
                  </a:lnTo>
                  <a:lnTo>
                    <a:pt x="0" y="0"/>
                  </a:lnTo>
                  <a:close/>
                </a:path>
              </a:pathLst>
            </a:custGeom>
            <a:blipFill>
              <a:blip r:embed="rId4"/>
              <a:stretch>
                <a:fillRect t="-503441" b="-394962"/>
              </a:stretch>
            </a:blipFill>
          </p:spPr>
          <p:txBody>
            <a:bodyPr/>
            <a:lstStyle/>
            <a:p>
              <a:endParaRPr lang="en-US" sz="1200"/>
            </a:p>
          </p:txBody>
        </p:sp>
        <p:sp>
          <p:nvSpPr>
            <p:cNvPr id="5" name="Freeform 5"/>
            <p:cNvSpPr/>
            <p:nvPr/>
          </p:nvSpPr>
          <p:spPr>
            <a:xfrm>
              <a:off x="4615359" y="0"/>
              <a:ext cx="5878240" cy="862846"/>
            </a:xfrm>
            <a:custGeom>
              <a:avLst/>
              <a:gdLst/>
              <a:ahLst/>
              <a:cxnLst/>
              <a:rect l="l" t="t" r="r" b="b"/>
              <a:pathLst>
                <a:path w="5878240" h="862846">
                  <a:moveTo>
                    <a:pt x="0" y="0"/>
                  </a:moveTo>
                  <a:lnTo>
                    <a:pt x="5878241" y="0"/>
                  </a:lnTo>
                  <a:lnTo>
                    <a:pt x="5878241" y="862846"/>
                  </a:lnTo>
                  <a:lnTo>
                    <a:pt x="0" y="862846"/>
                  </a:lnTo>
                  <a:lnTo>
                    <a:pt x="0" y="0"/>
                  </a:lnTo>
                  <a:close/>
                </a:path>
              </a:pathLst>
            </a:custGeom>
            <a:blipFill>
              <a:blip r:embed="rId5"/>
              <a:stretch>
                <a:fillRect t="-124735" b="-138603"/>
              </a:stretch>
            </a:blipFill>
          </p:spPr>
          <p:txBody>
            <a:bodyPr/>
            <a:lstStyle/>
            <a:p>
              <a:endParaRPr lang="en-US" sz="1200"/>
            </a:p>
          </p:txBody>
        </p:sp>
      </p:grpSp>
      <p:sp>
        <p:nvSpPr>
          <p:cNvPr id="6" name="Freeform 6"/>
          <p:cNvSpPr/>
          <p:nvPr/>
        </p:nvSpPr>
        <p:spPr>
          <a:xfrm>
            <a:off x="1197282" y="677423"/>
            <a:ext cx="1525783" cy="2508143"/>
          </a:xfrm>
          <a:custGeom>
            <a:avLst/>
            <a:gdLst/>
            <a:ahLst/>
            <a:cxnLst/>
            <a:rect l="l" t="t" r="r" b="b"/>
            <a:pathLst>
              <a:path w="2288674" h="3762214">
                <a:moveTo>
                  <a:pt x="0" y="0"/>
                </a:moveTo>
                <a:lnTo>
                  <a:pt x="2288674" y="0"/>
                </a:lnTo>
                <a:lnTo>
                  <a:pt x="2288674" y="3762215"/>
                </a:lnTo>
                <a:lnTo>
                  <a:pt x="0" y="3762215"/>
                </a:lnTo>
                <a:lnTo>
                  <a:pt x="0" y="0"/>
                </a:lnTo>
                <a:close/>
              </a:path>
            </a:pathLst>
          </a:custGeom>
          <a:blipFill>
            <a:blip r:embed="rId6"/>
            <a:stretch>
              <a:fillRect l="-24838" r="-24838" b="-36579"/>
            </a:stretch>
          </a:blipFill>
        </p:spPr>
        <p:txBody>
          <a:bodyPr/>
          <a:lstStyle/>
          <a:p>
            <a:endParaRPr lang="en-US" sz="1200"/>
          </a:p>
        </p:txBody>
      </p:sp>
      <p:sp>
        <p:nvSpPr>
          <p:cNvPr id="7" name="Freeform 7"/>
          <p:cNvSpPr/>
          <p:nvPr/>
        </p:nvSpPr>
        <p:spPr>
          <a:xfrm>
            <a:off x="5886900" y="701921"/>
            <a:ext cx="2261663" cy="2426495"/>
          </a:xfrm>
          <a:custGeom>
            <a:avLst/>
            <a:gdLst/>
            <a:ahLst/>
            <a:cxnLst/>
            <a:rect l="l" t="t" r="r" b="b"/>
            <a:pathLst>
              <a:path w="3392494" h="3639742">
                <a:moveTo>
                  <a:pt x="0" y="0"/>
                </a:moveTo>
                <a:lnTo>
                  <a:pt x="3392494" y="0"/>
                </a:lnTo>
                <a:lnTo>
                  <a:pt x="3392494" y="3639742"/>
                </a:lnTo>
                <a:lnTo>
                  <a:pt x="0" y="3639742"/>
                </a:lnTo>
                <a:lnTo>
                  <a:pt x="0" y="0"/>
                </a:lnTo>
                <a:close/>
              </a:path>
            </a:pathLst>
          </a:custGeom>
          <a:blipFill>
            <a:blip r:embed="rId7"/>
            <a:stretch>
              <a:fillRect b="-39810"/>
            </a:stretch>
          </a:blipFill>
        </p:spPr>
        <p:txBody>
          <a:bodyPr/>
          <a:lstStyle/>
          <a:p>
            <a:endParaRPr lang="en-US" sz="1200"/>
          </a:p>
        </p:txBody>
      </p:sp>
      <p:sp>
        <p:nvSpPr>
          <p:cNvPr id="8" name="Freeform 8"/>
          <p:cNvSpPr/>
          <p:nvPr/>
        </p:nvSpPr>
        <p:spPr>
          <a:xfrm>
            <a:off x="856636" y="3297849"/>
            <a:ext cx="2425245" cy="2570321"/>
          </a:xfrm>
          <a:custGeom>
            <a:avLst/>
            <a:gdLst/>
            <a:ahLst/>
            <a:cxnLst/>
            <a:rect l="l" t="t" r="r" b="b"/>
            <a:pathLst>
              <a:path w="3637867" h="3855481">
                <a:moveTo>
                  <a:pt x="0" y="0"/>
                </a:moveTo>
                <a:lnTo>
                  <a:pt x="3637867" y="0"/>
                </a:lnTo>
                <a:lnTo>
                  <a:pt x="3637867" y="3855481"/>
                </a:lnTo>
                <a:lnTo>
                  <a:pt x="0" y="3855481"/>
                </a:lnTo>
                <a:lnTo>
                  <a:pt x="0" y="0"/>
                </a:lnTo>
                <a:close/>
              </a:path>
            </a:pathLst>
          </a:custGeom>
          <a:blipFill>
            <a:blip r:embed="rId8"/>
            <a:stretch>
              <a:fillRect b="-41533"/>
            </a:stretch>
          </a:blipFill>
        </p:spPr>
        <p:txBody>
          <a:bodyPr/>
          <a:lstStyle/>
          <a:p>
            <a:endParaRPr lang="en-US" sz="1200"/>
          </a:p>
        </p:txBody>
      </p:sp>
      <p:sp>
        <p:nvSpPr>
          <p:cNvPr id="9" name="Freeform 9"/>
          <p:cNvSpPr/>
          <p:nvPr/>
        </p:nvSpPr>
        <p:spPr>
          <a:xfrm>
            <a:off x="5975091" y="3185566"/>
            <a:ext cx="2410885" cy="2628530"/>
          </a:xfrm>
          <a:custGeom>
            <a:avLst/>
            <a:gdLst/>
            <a:ahLst/>
            <a:cxnLst/>
            <a:rect l="l" t="t" r="r" b="b"/>
            <a:pathLst>
              <a:path w="3616328" h="3942795">
                <a:moveTo>
                  <a:pt x="0" y="0"/>
                </a:moveTo>
                <a:lnTo>
                  <a:pt x="3616328" y="0"/>
                </a:lnTo>
                <a:lnTo>
                  <a:pt x="3616328" y="3942794"/>
                </a:lnTo>
                <a:lnTo>
                  <a:pt x="0" y="3942794"/>
                </a:lnTo>
                <a:lnTo>
                  <a:pt x="0" y="0"/>
                </a:lnTo>
                <a:close/>
              </a:path>
            </a:pathLst>
          </a:custGeom>
          <a:blipFill>
            <a:blip r:embed="rId9"/>
            <a:stretch>
              <a:fillRect b="-37579"/>
            </a:stretch>
          </a:blipFill>
        </p:spPr>
        <p:txBody>
          <a:bodyPr/>
          <a:lstStyle/>
          <a:p>
            <a:endParaRPr lang="en-US" sz="1200"/>
          </a:p>
        </p:txBody>
      </p:sp>
      <p:sp>
        <p:nvSpPr>
          <p:cNvPr id="10" name="TextBox 10"/>
          <p:cNvSpPr txBox="1"/>
          <p:nvPr/>
        </p:nvSpPr>
        <p:spPr>
          <a:xfrm>
            <a:off x="3014737" y="1279344"/>
            <a:ext cx="2721139" cy="1231106"/>
          </a:xfrm>
          <a:prstGeom prst="rect">
            <a:avLst/>
          </a:prstGeom>
        </p:spPr>
        <p:txBody>
          <a:bodyPr lIns="0" tIns="0" rIns="0" bIns="0" rtlCol="0" anchor="t">
            <a:spAutoFit/>
          </a:bodyPr>
          <a:lstStyle/>
          <a:p>
            <a:pPr>
              <a:lnSpc>
                <a:spcPts val="1168"/>
              </a:lnSpc>
            </a:pPr>
            <a:r>
              <a:rPr lang="en-US" sz="1081" b="1" dirty="0">
                <a:solidFill>
                  <a:srgbClr val="000000"/>
                </a:solidFill>
                <a:latin typeface="Arimo Bold"/>
                <a:ea typeface="Arimo Bold"/>
                <a:cs typeface="Arimo Bold"/>
                <a:sym typeface="Arimo Bold"/>
              </a:rPr>
              <a:t>SITI ROHAYU BINTI MOHAMAD YUSOF</a:t>
            </a:r>
          </a:p>
          <a:p>
            <a:pPr>
              <a:lnSpc>
                <a:spcPts val="1168"/>
              </a:lnSpc>
            </a:pPr>
            <a:r>
              <a:rPr lang="en-US" sz="1081" b="1" dirty="0">
                <a:solidFill>
                  <a:srgbClr val="000000"/>
                </a:solidFill>
                <a:latin typeface="Arial Bold"/>
                <a:ea typeface="Arial Bold"/>
                <a:cs typeface="Arial Bold"/>
                <a:sym typeface="Arial Bold"/>
              </a:rPr>
              <a:t>SENIOR LIBRARIAN</a:t>
            </a:r>
          </a:p>
          <a:p>
            <a:pPr>
              <a:lnSpc>
                <a:spcPts val="1168"/>
              </a:lnSpc>
            </a:pPr>
            <a:endParaRPr lang="en-US" sz="1081" b="1" dirty="0">
              <a:solidFill>
                <a:srgbClr val="000000"/>
              </a:solidFill>
              <a:latin typeface="Arial Bold"/>
              <a:ea typeface="Arial Bold"/>
              <a:cs typeface="Arial Bold"/>
              <a:sym typeface="Arial Bold"/>
            </a:endParaRPr>
          </a:p>
          <a:p>
            <a:pPr>
              <a:lnSpc>
                <a:spcPts val="1168"/>
              </a:lnSpc>
            </a:pPr>
            <a:r>
              <a:rPr lang="en-US" sz="1081" b="1" dirty="0">
                <a:solidFill>
                  <a:srgbClr val="000000"/>
                </a:solidFill>
                <a:latin typeface="Arial Bold"/>
                <a:ea typeface="Arial Bold"/>
                <a:cs typeface="Arial Bold"/>
                <a:sym typeface="Arial Bold"/>
              </a:rPr>
              <a:t>TUN ABDUL RAZAK LIBRARY </a:t>
            </a:r>
          </a:p>
          <a:p>
            <a:pPr>
              <a:lnSpc>
                <a:spcPts val="1168"/>
              </a:lnSpc>
            </a:pPr>
            <a:r>
              <a:rPr lang="en-US" sz="1081" b="1" dirty="0">
                <a:solidFill>
                  <a:srgbClr val="000000"/>
                </a:solidFill>
                <a:latin typeface="Arial Bold"/>
                <a:ea typeface="Arial Bold"/>
                <a:cs typeface="Arial Bold"/>
                <a:sym typeface="Arial Bold"/>
              </a:rPr>
              <a:t>(BUILT ENVIRONMENT)</a:t>
            </a:r>
          </a:p>
          <a:p>
            <a:pPr>
              <a:lnSpc>
                <a:spcPts val="1168"/>
              </a:lnSpc>
            </a:pPr>
            <a:endParaRPr lang="en-US" sz="1081" b="1" dirty="0">
              <a:solidFill>
                <a:srgbClr val="000000"/>
              </a:solidFill>
              <a:latin typeface="Arial Bold"/>
              <a:ea typeface="Arial Bold"/>
              <a:cs typeface="Arial Bold"/>
              <a:sym typeface="Arial Bold"/>
            </a:endParaRPr>
          </a:p>
          <a:p>
            <a:pPr>
              <a:lnSpc>
                <a:spcPts val="1168"/>
              </a:lnSpc>
            </a:pPr>
            <a:r>
              <a:rPr lang="en-US" sz="1081" b="1" dirty="0">
                <a:solidFill>
                  <a:srgbClr val="000000"/>
                </a:solidFill>
                <a:latin typeface="Arial Bold"/>
                <a:ea typeface="Arial Bold"/>
                <a:cs typeface="Arial Bold"/>
                <a:sym typeface="Arial Bold"/>
              </a:rPr>
              <a:t>03-5544 4392</a:t>
            </a:r>
          </a:p>
          <a:p>
            <a:pPr>
              <a:lnSpc>
                <a:spcPts val="1168"/>
              </a:lnSpc>
            </a:pPr>
            <a:r>
              <a:rPr lang="en-US" sz="1081" b="1" dirty="0">
                <a:solidFill>
                  <a:srgbClr val="000000"/>
                </a:solidFill>
                <a:latin typeface="Arial Bold"/>
                <a:ea typeface="Arial Bold"/>
                <a:cs typeface="Arial Bold"/>
                <a:sym typeface="Arial Bold"/>
              </a:rPr>
              <a:t>sitirohayu@uitm.edu.my</a:t>
            </a:r>
          </a:p>
        </p:txBody>
      </p:sp>
      <p:sp>
        <p:nvSpPr>
          <p:cNvPr id="11" name="TextBox 11"/>
          <p:cNvSpPr txBox="1"/>
          <p:nvPr/>
        </p:nvSpPr>
        <p:spPr>
          <a:xfrm>
            <a:off x="3165761" y="3731242"/>
            <a:ext cx="2721139" cy="1231106"/>
          </a:xfrm>
          <a:prstGeom prst="rect">
            <a:avLst/>
          </a:prstGeom>
        </p:spPr>
        <p:txBody>
          <a:bodyPr lIns="0" tIns="0" rIns="0" bIns="0" rtlCol="0" anchor="t">
            <a:spAutoFit/>
          </a:bodyPr>
          <a:lstStyle/>
          <a:p>
            <a:pPr>
              <a:lnSpc>
                <a:spcPts val="1168"/>
              </a:lnSpc>
            </a:pPr>
            <a:r>
              <a:rPr lang="en-US" sz="1081" b="1" dirty="0">
                <a:solidFill>
                  <a:srgbClr val="000000"/>
                </a:solidFill>
                <a:latin typeface="Arimo Bold"/>
                <a:ea typeface="Arimo Bold"/>
                <a:cs typeface="Arimo Bold"/>
                <a:sym typeface="Arimo Bold"/>
              </a:rPr>
              <a:t>MOHD HAZRUL BIN MOHD HUSSIN</a:t>
            </a:r>
          </a:p>
          <a:p>
            <a:pPr>
              <a:lnSpc>
                <a:spcPts val="1168"/>
              </a:lnSpc>
            </a:pPr>
            <a:r>
              <a:rPr lang="en-US" sz="1081" b="1" dirty="0">
                <a:solidFill>
                  <a:srgbClr val="000000"/>
                </a:solidFill>
                <a:latin typeface="Arial Bold"/>
                <a:ea typeface="Arial Bold"/>
                <a:cs typeface="Arial Bold"/>
                <a:sym typeface="Arial Bold"/>
              </a:rPr>
              <a:t>SENIOR LIBRARIAN</a:t>
            </a:r>
          </a:p>
          <a:p>
            <a:pPr>
              <a:lnSpc>
                <a:spcPts val="1168"/>
              </a:lnSpc>
            </a:pPr>
            <a:endParaRPr lang="en-US" sz="1081" b="1" dirty="0">
              <a:solidFill>
                <a:srgbClr val="000000"/>
              </a:solidFill>
              <a:latin typeface="Arial Bold"/>
              <a:ea typeface="Arial Bold"/>
              <a:cs typeface="Arial Bold"/>
              <a:sym typeface="Arial Bold"/>
            </a:endParaRPr>
          </a:p>
          <a:p>
            <a:pPr>
              <a:lnSpc>
                <a:spcPts val="1168"/>
              </a:lnSpc>
            </a:pPr>
            <a:r>
              <a:rPr lang="en-US" sz="1081" b="1" dirty="0">
                <a:solidFill>
                  <a:srgbClr val="000000"/>
                </a:solidFill>
                <a:latin typeface="Arial Bold"/>
                <a:ea typeface="Arial Bold"/>
                <a:cs typeface="Arial Bold"/>
                <a:sym typeface="Arial Bold"/>
              </a:rPr>
              <a:t>TUN ABDUL RAZAK LIBRARY</a:t>
            </a:r>
          </a:p>
          <a:p>
            <a:pPr>
              <a:lnSpc>
                <a:spcPts val="1168"/>
              </a:lnSpc>
            </a:pPr>
            <a:r>
              <a:rPr lang="en-US" sz="1081" b="1" dirty="0">
                <a:solidFill>
                  <a:srgbClr val="000000"/>
                </a:solidFill>
                <a:latin typeface="Arial Bold"/>
                <a:ea typeface="Arial Bold"/>
                <a:cs typeface="Arial Bold"/>
                <a:sym typeface="Arial Bold"/>
              </a:rPr>
              <a:t>(SCIENCE &amp; TECHNOLOGY) </a:t>
            </a:r>
          </a:p>
          <a:p>
            <a:pPr>
              <a:lnSpc>
                <a:spcPts val="1168"/>
              </a:lnSpc>
            </a:pPr>
            <a:endParaRPr lang="en-US" sz="1081" b="1" dirty="0">
              <a:solidFill>
                <a:srgbClr val="000000"/>
              </a:solidFill>
              <a:latin typeface="Arial Bold"/>
              <a:ea typeface="Arial Bold"/>
              <a:cs typeface="Arial Bold"/>
              <a:sym typeface="Arial Bold"/>
            </a:endParaRPr>
          </a:p>
          <a:p>
            <a:pPr>
              <a:lnSpc>
                <a:spcPts val="1168"/>
              </a:lnSpc>
            </a:pPr>
            <a:r>
              <a:rPr lang="en-US" sz="1081" b="1" dirty="0">
                <a:solidFill>
                  <a:srgbClr val="000000"/>
                </a:solidFill>
                <a:latin typeface="Arial Bold"/>
                <a:ea typeface="Arial Bold"/>
                <a:cs typeface="Arial Bold"/>
                <a:sym typeface="Arial Bold"/>
              </a:rPr>
              <a:t>03-5544 3811</a:t>
            </a:r>
          </a:p>
          <a:p>
            <a:pPr>
              <a:lnSpc>
                <a:spcPts val="1168"/>
              </a:lnSpc>
            </a:pPr>
            <a:r>
              <a:rPr lang="en-US" sz="1081" b="1" dirty="0">
                <a:solidFill>
                  <a:srgbClr val="000000"/>
                </a:solidFill>
                <a:latin typeface="Arial Bold"/>
                <a:ea typeface="Arial Bold"/>
                <a:cs typeface="Arial Bold"/>
                <a:sym typeface="Arial Bold"/>
              </a:rPr>
              <a:t>hazrul@uitm.edu.my</a:t>
            </a:r>
          </a:p>
        </p:txBody>
      </p:sp>
      <p:sp>
        <p:nvSpPr>
          <p:cNvPr id="12" name="TextBox 12"/>
          <p:cNvSpPr txBox="1"/>
          <p:nvPr/>
        </p:nvSpPr>
        <p:spPr>
          <a:xfrm>
            <a:off x="8385976" y="3731242"/>
            <a:ext cx="2721139" cy="1231106"/>
          </a:xfrm>
          <a:prstGeom prst="rect">
            <a:avLst/>
          </a:prstGeom>
        </p:spPr>
        <p:txBody>
          <a:bodyPr lIns="0" tIns="0" rIns="0" bIns="0" rtlCol="0" anchor="t">
            <a:spAutoFit/>
          </a:bodyPr>
          <a:lstStyle/>
          <a:p>
            <a:pPr>
              <a:lnSpc>
                <a:spcPts val="1168"/>
              </a:lnSpc>
            </a:pPr>
            <a:r>
              <a:rPr lang="en-US" sz="1081" b="1">
                <a:solidFill>
                  <a:srgbClr val="000000"/>
                </a:solidFill>
                <a:latin typeface="Arimo Bold"/>
                <a:ea typeface="Arimo Bold"/>
                <a:cs typeface="Arimo Bold"/>
                <a:sym typeface="Arimo Bold"/>
              </a:rPr>
              <a:t>HANANI BINTI ROJIKIN</a:t>
            </a:r>
          </a:p>
          <a:p>
            <a:pPr>
              <a:lnSpc>
                <a:spcPts val="1168"/>
              </a:lnSpc>
            </a:pPr>
            <a:r>
              <a:rPr lang="en-US" sz="1081" b="1">
                <a:solidFill>
                  <a:srgbClr val="000000"/>
                </a:solidFill>
                <a:latin typeface="Arial Bold"/>
                <a:ea typeface="Arial Bold"/>
                <a:cs typeface="Arial Bold"/>
                <a:sym typeface="Arial Bold"/>
              </a:rPr>
              <a:t>SENIOR LIBRARIAN</a:t>
            </a:r>
          </a:p>
          <a:p>
            <a:pPr>
              <a:lnSpc>
                <a:spcPts val="1168"/>
              </a:lnSpc>
            </a:pPr>
            <a:endParaRPr lang="en-US" sz="1081" b="1">
              <a:solidFill>
                <a:srgbClr val="000000"/>
              </a:solidFill>
              <a:latin typeface="Arial Bold"/>
              <a:ea typeface="Arial Bold"/>
              <a:cs typeface="Arial Bold"/>
              <a:sym typeface="Arial Bold"/>
            </a:endParaRPr>
          </a:p>
          <a:p>
            <a:pPr>
              <a:lnSpc>
                <a:spcPts val="1168"/>
              </a:lnSpc>
            </a:pPr>
            <a:r>
              <a:rPr lang="en-US" sz="1081" b="1">
                <a:solidFill>
                  <a:srgbClr val="000000"/>
                </a:solidFill>
                <a:latin typeface="Arial Bold"/>
                <a:ea typeface="Arial Bold"/>
                <a:cs typeface="Arial Bold"/>
                <a:sym typeface="Arial Bold"/>
              </a:rPr>
              <a:t>TUN ABDUL RAZAK LIBRARY</a:t>
            </a:r>
          </a:p>
          <a:p>
            <a:pPr>
              <a:lnSpc>
                <a:spcPts val="1168"/>
              </a:lnSpc>
            </a:pPr>
            <a:r>
              <a:rPr lang="en-US" sz="1081" b="1">
                <a:solidFill>
                  <a:srgbClr val="000000"/>
                </a:solidFill>
                <a:latin typeface="Arial Bold"/>
                <a:ea typeface="Arial Bold"/>
                <a:cs typeface="Arial Bold"/>
                <a:sym typeface="Arial Bold"/>
              </a:rPr>
              <a:t>(LAW)</a:t>
            </a:r>
          </a:p>
          <a:p>
            <a:pPr>
              <a:lnSpc>
                <a:spcPts val="1168"/>
              </a:lnSpc>
            </a:pPr>
            <a:endParaRPr lang="en-US" sz="1081" b="1">
              <a:solidFill>
                <a:srgbClr val="000000"/>
              </a:solidFill>
              <a:latin typeface="Arial Bold"/>
              <a:ea typeface="Arial Bold"/>
              <a:cs typeface="Arial Bold"/>
              <a:sym typeface="Arial Bold"/>
            </a:endParaRPr>
          </a:p>
          <a:p>
            <a:pPr>
              <a:lnSpc>
                <a:spcPts val="1168"/>
              </a:lnSpc>
            </a:pPr>
            <a:r>
              <a:rPr lang="en-US" sz="1081" b="1">
                <a:solidFill>
                  <a:srgbClr val="000000"/>
                </a:solidFill>
                <a:latin typeface="Arial Bold"/>
                <a:ea typeface="Arial Bold"/>
                <a:cs typeface="Arial Bold"/>
                <a:sym typeface="Arial Bold"/>
              </a:rPr>
              <a:t>03-5544 3738</a:t>
            </a:r>
          </a:p>
          <a:p>
            <a:pPr>
              <a:lnSpc>
                <a:spcPts val="1168"/>
              </a:lnSpc>
            </a:pPr>
            <a:r>
              <a:rPr lang="en-US" sz="1081" b="1">
                <a:solidFill>
                  <a:srgbClr val="000000"/>
                </a:solidFill>
                <a:latin typeface="Arial Bold"/>
                <a:ea typeface="Arial Bold"/>
                <a:cs typeface="Arial Bold"/>
                <a:sym typeface="Arial Bold"/>
              </a:rPr>
              <a:t>hanani_rojikin@uitm.edu.my</a:t>
            </a:r>
          </a:p>
        </p:txBody>
      </p:sp>
      <p:sp>
        <p:nvSpPr>
          <p:cNvPr id="13" name="TextBox 13"/>
          <p:cNvSpPr txBox="1"/>
          <p:nvPr/>
        </p:nvSpPr>
        <p:spPr>
          <a:xfrm>
            <a:off x="8050961" y="1279344"/>
            <a:ext cx="2721139" cy="1231106"/>
          </a:xfrm>
          <a:prstGeom prst="rect">
            <a:avLst/>
          </a:prstGeom>
        </p:spPr>
        <p:txBody>
          <a:bodyPr lIns="0" tIns="0" rIns="0" bIns="0" rtlCol="0" anchor="t">
            <a:spAutoFit/>
          </a:bodyPr>
          <a:lstStyle/>
          <a:p>
            <a:pPr>
              <a:lnSpc>
                <a:spcPts val="1168"/>
              </a:lnSpc>
            </a:pPr>
            <a:r>
              <a:rPr lang="en-US" sz="1081" b="1" dirty="0">
                <a:solidFill>
                  <a:srgbClr val="000000"/>
                </a:solidFill>
                <a:latin typeface="Arimo Bold"/>
                <a:ea typeface="Arimo Bold"/>
                <a:cs typeface="Arimo Bold"/>
                <a:sym typeface="Arimo Bold"/>
              </a:rPr>
              <a:t>MASNIDA HANIM BINTI ROJIKIN</a:t>
            </a:r>
          </a:p>
          <a:p>
            <a:pPr>
              <a:lnSpc>
                <a:spcPts val="1168"/>
              </a:lnSpc>
            </a:pPr>
            <a:r>
              <a:rPr lang="en-US" sz="1081" b="1" dirty="0">
                <a:solidFill>
                  <a:srgbClr val="000000"/>
                </a:solidFill>
                <a:latin typeface="Arial Bold"/>
                <a:ea typeface="Arial Bold"/>
                <a:cs typeface="Arial Bold"/>
                <a:sym typeface="Arial Bold"/>
              </a:rPr>
              <a:t>SENIOR LIBRARIAN</a:t>
            </a:r>
          </a:p>
          <a:p>
            <a:pPr>
              <a:lnSpc>
                <a:spcPts val="1168"/>
              </a:lnSpc>
            </a:pPr>
            <a:endParaRPr lang="en-US" sz="1081" b="1" dirty="0">
              <a:solidFill>
                <a:srgbClr val="000000"/>
              </a:solidFill>
              <a:latin typeface="Arial Bold"/>
              <a:ea typeface="Arial Bold"/>
              <a:cs typeface="Arial Bold"/>
              <a:sym typeface="Arial Bold"/>
            </a:endParaRPr>
          </a:p>
          <a:p>
            <a:pPr>
              <a:lnSpc>
                <a:spcPts val="1168"/>
              </a:lnSpc>
            </a:pPr>
            <a:r>
              <a:rPr lang="en-US" sz="1081" b="1" dirty="0">
                <a:solidFill>
                  <a:srgbClr val="000000"/>
                </a:solidFill>
                <a:latin typeface="Arial Bold"/>
                <a:ea typeface="Arial Bold"/>
                <a:cs typeface="Arial Bold"/>
                <a:sym typeface="Arial Bold"/>
              </a:rPr>
              <a:t>TUN ABDUL RAZAK LIBRARY</a:t>
            </a:r>
          </a:p>
          <a:p>
            <a:pPr>
              <a:lnSpc>
                <a:spcPts val="1168"/>
              </a:lnSpc>
            </a:pPr>
            <a:r>
              <a:rPr lang="en-US" sz="1081" b="1" dirty="0">
                <a:solidFill>
                  <a:srgbClr val="000000"/>
                </a:solidFill>
                <a:latin typeface="Arial Bold"/>
                <a:ea typeface="Arial Bold"/>
                <a:cs typeface="Arial Bold"/>
                <a:sym typeface="Arial Bold"/>
              </a:rPr>
              <a:t>(ENGINEERING)</a:t>
            </a:r>
          </a:p>
          <a:p>
            <a:pPr>
              <a:lnSpc>
                <a:spcPts val="1168"/>
              </a:lnSpc>
            </a:pPr>
            <a:endParaRPr lang="en-US" sz="1081" b="1" dirty="0">
              <a:solidFill>
                <a:srgbClr val="000000"/>
              </a:solidFill>
              <a:latin typeface="Arial Bold"/>
              <a:ea typeface="Arial Bold"/>
              <a:cs typeface="Arial Bold"/>
              <a:sym typeface="Arial Bold"/>
            </a:endParaRPr>
          </a:p>
          <a:p>
            <a:pPr>
              <a:lnSpc>
                <a:spcPts val="1168"/>
              </a:lnSpc>
            </a:pPr>
            <a:r>
              <a:rPr lang="en-US" sz="1081" b="1" dirty="0">
                <a:solidFill>
                  <a:srgbClr val="000000"/>
                </a:solidFill>
                <a:latin typeface="Arial Bold"/>
                <a:ea typeface="Arial Bold"/>
                <a:cs typeface="Arial Bold"/>
                <a:sym typeface="Arial Bold"/>
              </a:rPr>
              <a:t>03-5544 3812</a:t>
            </a:r>
          </a:p>
          <a:p>
            <a:pPr>
              <a:lnSpc>
                <a:spcPts val="1168"/>
              </a:lnSpc>
            </a:pPr>
            <a:r>
              <a:rPr lang="en-US" sz="1081" b="1" dirty="0">
                <a:solidFill>
                  <a:srgbClr val="000000"/>
                </a:solidFill>
                <a:latin typeface="Arial Bold"/>
                <a:ea typeface="Arial Bold"/>
                <a:cs typeface="Arial Bold"/>
                <a:sym typeface="Arial Bold"/>
              </a:rPr>
              <a:t>idahanim@uitm.edu.my</a:t>
            </a:r>
          </a:p>
        </p:txBody>
      </p:sp>
      <p:sp>
        <p:nvSpPr>
          <p:cNvPr id="14" name="TextBox 14"/>
          <p:cNvSpPr txBox="1"/>
          <p:nvPr/>
        </p:nvSpPr>
        <p:spPr>
          <a:xfrm>
            <a:off x="240421" y="288919"/>
            <a:ext cx="10238555" cy="397545"/>
          </a:xfrm>
          <a:prstGeom prst="rect">
            <a:avLst/>
          </a:prstGeom>
        </p:spPr>
        <p:txBody>
          <a:bodyPr lIns="0" tIns="0" rIns="0" bIns="0" rtlCol="0" anchor="t">
            <a:spAutoFit/>
          </a:bodyPr>
          <a:lstStyle/>
          <a:p>
            <a:pPr algn="ctr">
              <a:lnSpc>
                <a:spcPts val="3127"/>
              </a:lnSpc>
            </a:pPr>
            <a:r>
              <a:rPr lang="en-US" sz="3066">
                <a:solidFill>
                  <a:srgbClr val="000000"/>
                </a:solidFill>
                <a:latin typeface="Norwester"/>
                <a:ea typeface="Norwester"/>
                <a:cs typeface="Norwester"/>
                <a:sym typeface="Norwester"/>
              </a:rPr>
              <a:t>USER EDUCATION TEAM (FACULTY LIBRARIES)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C445CF-415E-48DC-97E0-2F147923AF9A}"/>
              </a:ext>
            </a:extLst>
          </p:cNvPr>
          <p:cNvPicPr>
            <a:picLocks noChangeAspect="1"/>
          </p:cNvPicPr>
          <p:nvPr/>
        </p:nvPicPr>
        <p:blipFill>
          <a:blip r:embed="rId2"/>
          <a:stretch>
            <a:fillRect/>
          </a:stretch>
        </p:blipFill>
        <p:spPr>
          <a:xfrm>
            <a:off x="0" y="-1"/>
            <a:ext cx="12192000" cy="6858000"/>
          </a:xfrm>
          <a:prstGeom prst="rect">
            <a:avLst/>
          </a:prstGeom>
        </p:spPr>
      </p:pic>
      <p:grpSp>
        <p:nvGrpSpPr>
          <p:cNvPr id="19" name="Group 18">
            <a:extLst>
              <a:ext uri="{FF2B5EF4-FFF2-40B4-BE49-F238E27FC236}">
                <a16:creationId xmlns:a16="http://schemas.microsoft.com/office/drawing/2014/main" id="{35653B99-D59D-4A14-A18A-9C43E11C6BA2}"/>
              </a:ext>
            </a:extLst>
          </p:cNvPr>
          <p:cNvGrpSpPr/>
          <p:nvPr/>
        </p:nvGrpSpPr>
        <p:grpSpPr>
          <a:xfrm>
            <a:off x="1097064" y="171742"/>
            <a:ext cx="6687239" cy="616474"/>
            <a:chOff x="881349" y="1177627"/>
            <a:chExt cx="4613304" cy="884276"/>
          </a:xfrm>
        </p:grpSpPr>
        <p:grpSp>
          <p:nvGrpSpPr>
            <p:cNvPr id="20" name="Group 19">
              <a:extLst>
                <a:ext uri="{FF2B5EF4-FFF2-40B4-BE49-F238E27FC236}">
                  <a16:creationId xmlns:a16="http://schemas.microsoft.com/office/drawing/2014/main" id="{7959FC25-C9A7-46DA-8971-2347D948DC5B}"/>
                </a:ext>
              </a:extLst>
            </p:cNvPr>
            <p:cNvGrpSpPr/>
            <p:nvPr/>
          </p:nvGrpSpPr>
          <p:grpSpPr>
            <a:xfrm>
              <a:off x="881349" y="1177627"/>
              <a:ext cx="4613304" cy="828967"/>
              <a:chOff x="406400" y="30393"/>
              <a:chExt cx="5689600" cy="1210320"/>
            </a:xfrm>
            <a:solidFill>
              <a:srgbClr val="002060"/>
            </a:solidFill>
          </p:grpSpPr>
          <p:sp>
            <p:nvSpPr>
              <p:cNvPr id="24" name="Rectangle: Rounded Corners 23">
                <a:extLst>
                  <a:ext uri="{FF2B5EF4-FFF2-40B4-BE49-F238E27FC236}">
                    <a16:creationId xmlns:a16="http://schemas.microsoft.com/office/drawing/2014/main" id="{91EC9F15-6BAF-425E-A162-156509E0806C}"/>
                  </a:ext>
                </a:extLst>
              </p:cNvPr>
              <p:cNvSpPr/>
              <p:nvPr/>
            </p:nvSpPr>
            <p:spPr>
              <a:xfrm>
                <a:off x="406400" y="30393"/>
                <a:ext cx="5689600" cy="1210320"/>
              </a:xfrm>
              <a:prstGeom prst="round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MY"/>
              </a:p>
            </p:txBody>
          </p:sp>
          <p:sp>
            <p:nvSpPr>
              <p:cNvPr id="25" name="Rectangle: Rounded Corners 5">
                <a:extLst>
                  <a:ext uri="{FF2B5EF4-FFF2-40B4-BE49-F238E27FC236}">
                    <a16:creationId xmlns:a16="http://schemas.microsoft.com/office/drawing/2014/main" id="{28C21DE1-1A36-44C5-A94C-A6E6C43886AE}"/>
                  </a:ext>
                </a:extLst>
              </p:cNvPr>
              <p:cNvSpPr txBox="1"/>
              <p:nvPr/>
            </p:nvSpPr>
            <p:spPr>
              <a:xfrm>
                <a:off x="465483" y="89476"/>
                <a:ext cx="5571434" cy="10921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marL="0" lvl="0" indent="0" algn="l" defTabSz="1822450">
                  <a:lnSpc>
                    <a:spcPct val="90000"/>
                  </a:lnSpc>
                  <a:spcBef>
                    <a:spcPct val="0"/>
                  </a:spcBef>
                  <a:spcAft>
                    <a:spcPct val="35000"/>
                  </a:spcAft>
                  <a:buNone/>
                </a:pPr>
                <a:endParaRPr lang="en-MY" sz="4100" kern="1200" dirty="0"/>
              </a:p>
            </p:txBody>
          </p:sp>
        </p:grpSp>
        <p:sp>
          <p:nvSpPr>
            <p:cNvPr id="23" name="Title 1">
              <a:extLst>
                <a:ext uri="{FF2B5EF4-FFF2-40B4-BE49-F238E27FC236}">
                  <a16:creationId xmlns:a16="http://schemas.microsoft.com/office/drawing/2014/main" id="{7666CCD8-F521-4815-B60D-0FC762133D84}"/>
                </a:ext>
              </a:extLst>
            </p:cNvPr>
            <p:cNvSpPr txBox="1">
              <a:spLocks/>
            </p:cNvSpPr>
            <p:nvPr/>
          </p:nvSpPr>
          <p:spPr>
            <a:xfrm>
              <a:off x="905301" y="1232936"/>
              <a:ext cx="4565399" cy="82896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Calibri" panose="020F0502020204030204" pitchFamily="34" charset="0"/>
                  <a:cs typeface="Calibri" panose="020F0502020204030204" pitchFamily="34" charset="0"/>
                </a:rPr>
                <a:t>ATTENDANCE</a:t>
              </a:r>
              <a:endParaRPr lang="en-MY" sz="3600" b="1" dirty="0">
                <a:solidFill>
                  <a:schemeClr val="bg1"/>
                </a:solidFill>
                <a:latin typeface="Calibri" panose="020F0502020204030204" pitchFamily="34" charset="0"/>
                <a:cs typeface="Calibri" panose="020F0502020204030204" pitchFamily="34" charset="0"/>
              </a:endParaRPr>
            </a:p>
          </p:txBody>
        </p:sp>
      </p:grpSp>
      <p:pic>
        <p:nvPicPr>
          <p:cNvPr id="3" name="Picture 2">
            <a:extLst>
              <a:ext uri="{FF2B5EF4-FFF2-40B4-BE49-F238E27FC236}">
                <a16:creationId xmlns:a16="http://schemas.microsoft.com/office/drawing/2014/main" id="{D6711B3E-919A-A69F-594D-B8F95C77A0D2}"/>
              </a:ext>
            </a:extLst>
          </p:cNvPr>
          <p:cNvPicPr>
            <a:picLocks noChangeAspect="1"/>
          </p:cNvPicPr>
          <p:nvPr/>
        </p:nvPicPr>
        <p:blipFill>
          <a:blip r:embed="rId3"/>
          <a:stretch>
            <a:fillRect/>
          </a:stretch>
        </p:blipFill>
        <p:spPr>
          <a:xfrm>
            <a:off x="4239150" y="1174524"/>
            <a:ext cx="3545153" cy="4761053"/>
          </a:xfrm>
          <a:prstGeom prst="rect">
            <a:avLst/>
          </a:prstGeom>
        </p:spPr>
      </p:pic>
      <p:sp>
        <p:nvSpPr>
          <p:cNvPr id="2" name="Rectangle 1">
            <a:extLst>
              <a:ext uri="{FF2B5EF4-FFF2-40B4-BE49-F238E27FC236}">
                <a16:creationId xmlns:a16="http://schemas.microsoft.com/office/drawing/2014/main" id="{1F59C2C8-926B-785C-DB62-3EFDCD366EB9}"/>
              </a:ext>
            </a:extLst>
          </p:cNvPr>
          <p:cNvSpPr/>
          <p:nvPr/>
        </p:nvSpPr>
        <p:spPr>
          <a:xfrm rot="19431877">
            <a:off x="3531672" y="2389393"/>
            <a:ext cx="4946732" cy="923330"/>
          </a:xfrm>
          <a:prstGeom prst="rect">
            <a:avLst/>
          </a:prstGeom>
          <a:solidFill>
            <a:srgbClr val="FF0000"/>
          </a:solid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SAMPLE</a:t>
            </a:r>
          </a:p>
        </p:txBody>
      </p:sp>
    </p:spTree>
    <p:extLst>
      <p:ext uri="{BB962C8B-B14F-4D97-AF65-F5344CB8AC3E}">
        <p14:creationId xmlns:p14="http://schemas.microsoft.com/office/powerpoint/2010/main" val="22045258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EC445CF-415E-48DC-97E0-2F147923AF9A}"/>
              </a:ext>
            </a:extLst>
          </p:cNvPr>
          <p:cNvPicPr>
            <a:picLocks noChangeAspect="1"/>
          </p:cNvPicPr>
          <p:nvPr/>
        </p:nvPicPr>
        <p:blipFill>
          <a:blip r:embed="rId2"/>
          <a:stretch>
            <a:fillRect/>
          </a:stretch>
        </p:blipFill>
        <p:spPr>
          <a:xfrm>
            <a:off x="-1" y="0"/>
            <a:ext cx="12192000" cy="6858000"/>
          </a:xfrm>
          <a:prstGeom prst="rect">
            <a:avLst/>
          </a:prstGeom>
        </p:spPr>
      </p:pic>
      <p:grpSp>
        <p:nvGrpSpPr>
          <p:cNvPr id="19" name="Group 18">
            <a:extLst>
              <a:ext uri="{FF2B5EF4-FFF2-40B4-BE49-F238E27FC236}">
                <a16:creationId xmlns:a16="http://schemas.microsoft.com/office/drawing/2014/main" id="{35653B99-D59D-4A14-A18A-9C43E11C6BA2}"/>
              </a:ext>
            </a:extLst>
          </p:cNvPr>
          <p:cNvGrpSpPr/>
          <p:nvPr/>
        </p:nvGrpSpPr>
        <p:grpSpPr>
          <a:xfrm>
            <a:off x="1097064" y="171742"/>
            <a:ext cx="6687239" cy="616474"/>
            <a:chOff x="881349" y="1177627"/>
            <a:chExt cx="4613304" cy="884276"/>
          </a:xfrm>
        </p:grpSpPr>
        <p:grpSp>
          <p:nvGrpSpPr>
            <p:cNvPr id="20" name="Group 19">
              <a:extLst>
                <a:ext uri="{FF2B5EF4-FFF2-40B4-BE49-F238E27FC236}">
                  <a16:creationId xmlns:a16="http://schemas.microsoft.com/office/drawing/2014/main" id="{7959FC25-C9A7-46DA-8971-2347D948DC5B}"/>
                </a:ext>
              </a:extLst>
            </p:cNvPr>
            <p:cNvGrpSpPr/>
            <p:nvPr/>
          </p:nvGrpSpPr>
          <p:grpSpPr>
            <a:xfrm>
              <a:off x="881349" y="1177627"/>
              <a:ext cx="4613304" cy="828967"/>
              <a:chOff x="406400" y="30393"/>
              <a:chExt cx="5689600" cy="1210320"/>
            </a:xfrm>
            <a:solidFill>
              <a:srgbClr val="002060"/>
            </a:solidFill>
          </p:grpSpPr>
          <p:sp>
            <p:nvSpPr>
              <p:cNvPr id="24" name="Rectangle: Rounded Corners 23">
                <a:extLst>
                  <a:ext uri="{FF2B5EF4-FFF2-40B4-BE49-F238E27FC236}">
                    <a16:creationId xmlns:a16="http://schemas.microsoft.com/office/drawing/2014/main" id="{91EC9F15-6BAF-425E-A162-156509E0806C}"/>
                  </a:ext>
                </a:extLst>
              </p:cNvPr>
              <p:cNvSpPr/>
              <p:nvPr/>
            </p:nvSpPr>
            <p:spPr>
              <a:xfrm>
                <a:off x="406400" y="30393"/>
                <a:ext cx="5689600" cy="1210320"/>
              </a:xfrm>
              <a:prstGeom prst="roundRect">
                <a:avLst/>
              </a:prstGeom>
              <a:grp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a:lstStyle/>
              <a:p>
                <a:endParaRPr lang="en-MY"/>
              </a:p>
            </p:txBody>
          </p:sp>
          <p:sp>
            <p:nvSpPr>
              <p:cNvPr id="25" name="Rectangle: Rounded Corners 5">
                <a:extLst>
                  <a:ext uri="{FF2B5EF4-FFF2-40B4-BE49-F238E27FC236}">
                    <a16:creationId xmlns:a16="http://schemas.microsoft.com/office/drawing/2014/main" id="{28C21DE1-1A36-44C5-A94C-A6E6C43886AE}"/>
                  </a:ext>
                </a:extLst>
              </p:cNvPr>
              <p:cNvSpPr txBox="1"/>
              <p:nvPr/>
            </p:nvSpPr>
            <p:spPr>
              <a:xfrm>
                <a:off x="465483" y="89476"/>
                <a:ext cx="5571434" cy="109215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15053" tIns="0" rIns="215053" bIns="0" numCol="1" spcCol="1270" anchor="ctr" anchorCtr="0">
                <a:noAutofit/>
              </a:bodyPr>
              <a:lstStyle/>
              <a:p>
                <a:pPr marL="0" lvl="0" indent="0" algn="l" defTabSz="1822450">
                  <a:lnSpc>
                    <a:spcPct val="90000"/>
                  </a:lnSpc>
                  <a:spcBef>
                    <a:spcPct val="0"/>
                  </a:spcBef>
                  <a:spcAft>
                    <a:spcPct val="35000"/>
                  </a:spcAft>
                  <a:buNone/>
                </a:pPr>
                <a:endParaRPr lang="en-MY" sz="4100" kern="1200" dirty="0"/>
              </a:p>
            </p:txBody>
          </p:sp>
        </p:grpSp>
        <p:sp>
          <p:nvSpPr>
            <p:cNvPr id="23" name="Title 1">
              <a:extLst>
                <a:ext uri="{FF2B5EF4-FFF2-40B4-BE49-F238E27FC236}">
                  <a16:creationId xmlns:a16="http://schemas.microsoft.com/office/drawing/2014/main" id="{7666CCD8-F521-4815-B60D-0FC762133D84}"/>
                </a:ext>
              </a:extLst>
            </p:cNvPr>
            <p:cNvSpPr txBox="1">
              <a:spLocks/>
            </p:cNvSpPr>
            <p:nvPr/>
          </p:nvSpPr>
          <p:spPr>
            <a:xfrm>
              <a:off x="905301" y="1232936"/>
              <a:ext cx="4565399" cy="828967"/>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chemeClr val="bg1"/>
                  </a:solidFill>
                  <a:latin typeface="Calibri" panose="020F0502020204030204" pitchFamily="34" charset="0"/>
                  <a:cs typeface="Calibri" panose="020F0502020204030204" pitchFamily="34" charset="0"/>
                </a:rPr>
                <a:t>SURVEY</a:t>
              </a:r>
              <a:endParaRPr lang="en-MY" sz="3600" b="1" dirty="0">
                <a:solidFill>
                  <a:schemeClr val="bg1"/>
                </a:solidFill>
                <a:latin typeface="Calibri" panose="020F0502020204030204" pitchFamily="34" charset="0"/>
                <a:cs typeface="Calibri" panose="020F0502020204030204" pitchFamily="34" charset="0"/>
              </a:endParaRPr>
            </a:p>
          </p:txBody>
        </p:sp>
      </p:grpSp>
      <p:pic>
        <p:nvPicPr>
          <p:cNvPr id="7" name="Picture 6">
            <a:extLst>
              <a:ext uri="{FF2B5EF4-FFF2-40B4-BE49-F238E27FC236}">
                <a16:creationId xmlns:a16="http://schemas.microsoft.com/office/drawing/2014/main" id="{E573AC15-94FD-2749-994F-F15ED302CF48}"/>
              </a:ext>
            </a:extLst>
          </p:cNvPr>
          <p:cNvPicPr>
            <a:picLocks noChangeAspect="1"/>
          </p:cNvPicPr>
          <p:nvPr/>
        </p:nvPicPr>
        <p:blipFill>
          <a:blip r:embed="rId3"/>
          <a:stretch>
            <a:fillRect/>
          </a:stretch>
        </p:blipFill>
        <p:spPr>
          <a:xfrm>
            <a:off x="4502705" y="1539424"/>
            <a:ext cx="3186590" cy="4288620"/>
          </a:xfrm>
          <a:prstGeom prst="rect">
            <a:avLst/>
          </a:prstGeom>
        </p:spPr>
      </p:pic>
      <p:sp>
        <p:nvSpPr>
          <p:cNvPr id="2" name="Rectangle 1">
            <a:extLst>
              <a:ext uri="{FF2B5EF4-FFF2-40B4-BE49-F238E27FC236}">
                <a16:creationId xmlns:a16="http://schemas.microsoft.com/office/drawing/2014/main" id="{E2348F2C-1407-37D5-0FE9-2636914EBF74}"/>
              </a:ext>
            </a:extLst>
          </p:cNvPr>
          <p:cNvSpPr/>
          <p:nvPr/>
        </p:nvSpPr>
        <p:spPr>
          <a:xfrm rot="19431877">
            <a:off x="3764282" y="3025527"/>
            <a:ext cx="4946732" cy="923330"/>
          </a:xfrm>
          <a:prstGeom prst="rect">
            <a:avLst/>
          </a:prstGeom>
          <a:solidFill>
            <a:srgbClr val="FF0000"/>
          </a:solidFill>
        </p:spPr>
        <p:txBody>
          <a:bodyPr wrap="square" lIns="91440" tIns="45720" rIns="91440" bIns="45720">
            <a:spAutoFit/>
          </a:bodyPr>
          <a:lstStyle/>
          <a:p>
            <a:pPr algn="ctr"/>
            <a:r>
              <a:rPr lang="en-US" sz="5400" b="1" cap="none" spc="0"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SAMPLE</a:t>
            </a:r>
          </a:p>
        </p:txBody>
      </p:sp>
    </p:spTree>
    <p:extLst>
      <p:ext uri="{BB962C8B-B14F-4D97-AF65-F5344CB8AC3E}">
        <p14:creationId xmlns:p14="http://schemas.microsoft.com/office/powerpoint/2010/main" val="202933958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2002146-F106-483B-8C4D-E251FF6B1B7F}"/>
              </a:ext>
            </a:extLst>
          </p:cNvPr>
          <p:cNvSpPr/>
          <p:nvPr/>
        </p:nvSpPr>
        <p:spPr>
          <a:xfrm>
            <a:off x="0" y="4584915"/>
            <a:ext cx="12191999" cy="1850554"/>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Box 2">
            <a:extLst>
              <a:ext uri="{FF2B5EF4-FFF2-40B4-BE49-F238E27FC236}">
                <a16:creationId xmlns:a16="http://schemas.microsoft.com/office/drawing/2014/main" id="{020C8F30-9C91-4D39-A29C-BCE4134E41E9}"/>
              </a:ext>
            </a:extLst>
          </p:cNvPr>
          <p:cNvSpPr txBox="1"/>
          <p:nvPr/>
        </p:nvSpPr>
        <p:spPr>
          <a:xfrm>
            <a:off x="-4762" y="4827935"/>
            <a:ext cx="12192000" cy="1015663"/>
          </a:xfrm>
          <a:prstGeom prst="rect">
            <a:avLst/>
          </a:prstGeom>
          <a:noFill/>
        </p:spPr>
        <p:txBody>
          <a:bodyPr wrap="square" rtlCol="0" anchor="ctr">
            <a:spAutoFit/>
          </a:bodyPr>
          <a:lstStyle/>
          <a:p>
            <a:pPr algn="ctr"/>
            <a:r>
              <a:rPr lang="en-US" altLang="ko-KR" sz="6000" dirty="0">
                <a:solidFill>
                  <a:schemeClr val="bg1"/>
                </a:solidFill>
                <a:cs typeface="Arial" pitchFamily="34" charset="0"/>
              </a:rPr>
              <a:t>THANK YOU</a:t>
            </a:r>
            <a:endParaRPr lang="ko-KR" altLang="en-US" sz="6000" dirty="0">
              <a:solidFill>
                <a:schemeClr val="bg1"/>
              </a:solidFill>
              <a:cs typeface="Arial" pitchFamily="34" charset="0"/>
            </a:endParaRPr>
          </a:p>
        </p:txBody>
      </p:sp>
      <p:sp>
        <p:nvSpPr>
          <p:cNvPr id="4" name="TextBox 3">
            <a:extLst>
              <a:ext uri="{FF2B5EF4-FFF2-40B4-BE49-F238E27FC236}">
                <a16:creationId xmlns:a16="http://schemas.microsoft.com/office/drawing/2014/main" id="{298CF959-4651-4C64-A08C-8F2BDE46A824}"/>
              </a:ext>
            </a:extLst>
          </p:cNvPr>
          <p:cNvSpPr txBox="1"/>
          <p:nvPr/>
        </p:nvSpPr>
        <p:spPr>
          <a:xfrm>
            <a:off x="4762" y="5753160"/>
            <a:ext cx="12191852" cy="379656"/>
          </a:xfrm>
          <a:prstGeom prst="rect">
            <a:avLst/>
          </a:prstGeom>
          <a:noFill/>
        </p:spPr>
        <p:txBody>
          <a:bodyPr wrap="square" rtlCol="0" anchor="ctr">
            <a:spAutoFit/>
          </a:bodyPr>
          <a:lstStyle/>
          <a:p>
            <a:pPr algn="ctr"/>
            <a:r>
              <a:rPr lang="en-US" altLang="ko-KR" sz="1867" dirty="0">
                <a:solidFill>
                  <a:schemeClr val="bg1"/>
                </a:solidFill>
                <a:cs typeface="Arial" pitchFamily="34" charset="0"/>
              </a:rPr>
              <a:t>PERPUSTAKAAN TUN ABDUL RAZAK, UiTM</a:t>
            </a:r>
            <a:endParaRPr lang="ko-KR" altLang="en-US" sz="1867" dirty="0">
              <a:solidFill>
                <a:schemeClr val="bg1"/>
              </a:solidFill>
              <a:cs typeface="Arial" pitchFamily="34" charset="0"/>
            </a:endParaRPr>
          </a:p>
        </p:txBody>
      </p:sp>
      <p:grpSp>
        <p:nvGrpSpPr>
          <p:cNvPr id="5" name="Group 4">
            <a:extLst>
              <a:ext uri="{FF2B5EF4-FFF2-40B4-BE49-F238E27FC236}">
                <a16:creationId xmlns:a16="http://schemas.microsoft.com/office/drawing/2014/main" id="{A795E6C6-E728-4964-884A-D05AE1EA6B1A}"/>
              </a:ext>
            </a:extLst>
          </p:cNvPr>
          <p:cNvGrpSpPr/>
          <p:nvPr/>
        </p:nvGrpSpPr>
        <p:grpSpPr>
          <a:xfrm>
            <a:off x="5652748" y="6509779"/>
            <a:ext cx="881742" cy="137160"/>
            <a:chOff x="5215346" y="150098"/>
            <a:chExt cx="881742" cy="137160"/>
          </a:xfrm>
          <a:solidFill>
            <a:schemeClr val="bg1"/>
          </a:solidFill>
        </p:grpSpPr>
        <p:sp>
          <p:nvSpPr>
            <p:cNvPr id="6" name="Rectangle 5">
              <a:extLst>
                <a:ext uri="{FF2B5EF4-FFF2-40B4-BE49-F238E27FC236}">
                  <a16:creationId xmlns:a16="http://schemas.microsoft.com/office/drawing/2014/main" id="{C04EA634-8988-45C1-85E2-AF0B27F4A83E}"/>
                </a:ext>
              </a:extLst>
            </p:cNvPr>
            <p:cNvSpPr/>
            <p:nvPr userDrawn="1"/>
          </p:nvSpPr>
          <p:spPr>
            <a:xfrm>
              <a:off x="5215346"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Rectangle 6">
              <a:extLst>
                <a:ext uri="{FF2B5EF4-FFF2-40B4-BE49-F238E27FC236}">
                  <a16:creationId xmlns:a16="http://schemas.microsoft.com/office/drawing/2014/main" id="{CC4C736D-D4E2-4A6E-AA8F-A39527332EED}"/>
                </a:ext>
              </a:extLst>
            </p:cNvPr>
            <p:cNvSpPr/>
            <p:nvPr userDrawn="1"/>
          </p:nvSpPr>
          <p:spPr>
            <a:xfrm>
              <a:off x="5463540"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8" name="Rectangle 7">
              <a:extLst>
                <a:ext uri="{FF2B5EF4-FFF2-40B4-BE49-F238E27FC236}">
                  <a16:creationId xmlns:a16="http://schemas.microsoft.com/office/drawing/2014/main" id="{F3568D6C-739E-4E50-A44F-D75A571CD193}"/>
                </a:ext>
              </a:extLst>
            </p:cNvPr>
            <p:cNvSpPr/>
            <p:nvPr userDrawn="1"/>
          </p:nvSpPr>
          <p:spPr>
            <a:xfrm>
              <a:off x="5711734"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Rectangle 8">
              <a:extLst>
                <a:ext uri="{FF2B5EF4-FFF2-40B4-BE49-F238E27FC236}">
                  <a16:creationId xmlns:a16="http://schemas.microsoft.com/office/drawing/2014/main" id="{EBA573B1-77EB-4AC0-8EBD-1465AB9FB4E4}"/>
                </a:ext>
              </a:extLst>
            </p:cNvPr>
            <p:cNvSpPr/>
            <p:nvPr userDrawn="1"/>
          </p:nvSpPr>
          <p:spPr>
            <a:xfrm>
              <a:off x="5959928"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grpSp>
        <p:nvGrpSpPr>
          <p:cNvPr id="10" name="Group 9">
            <a:extLst>
              <a:ext uri="{FF2B5EF4-FFF2-40B4-BE49-F238E27FC236}">
                <a16:creationId xmlns:a16="http://schemas.microsoft.com/office/drawing/2014/main" id="{520FA3AE-1B39-46DB-BAFE-D2046864A49D}"/>
              </a:ext>
            </a:extLst>
          </p:cNvPr>
          <p:cNvGrpSpPr/>
          <p:nvPr/>
        </p:nvGrpSpPr>
        <p:grpSpPr>
          <a:xfrm>
            <a:off x="5652748" y="4354601"/>
            <a:ext cx="881742" cy="137160"/>
            <a:chOff x="5215346" y="150098"/>
            <a:chExt cx="881742" cy="137160"/>
          </a:xfrm>
          <a:solidFill>
            <a:schemeClr val="bg1"/>
          </a:solidFill>
        </p:grpSpPr>
        <p:sp>
          <p:nvSpPr>
            <p:cNvPr id="11" name="Rectangle 10">
              <a:extLst>
                <a:ext uri="{FF2B5EF4-FFF2-40B4-BE49-F238E27FC236}">
                  <a16:creationId xmlns:a16="http://schemas.microsoft.com/office/drawing/2014/main" id="{DA10EB0C-9DDA-4075-8757-A5A0E29DAF88}"/>
                </a:ext>
              </a:extLst>
            </p:cNvPr>
            <p:cNvSpPr/>
            <p:nvPr userDrawn="1"/>
          </p:nvSpPr>
          <p:spPr>
            <a:xfrm>
              <a:off x="5215346"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2" name="Rectangle 11">
              <a:extLst>
                <a:ext uri="{FF2B5EF4-FFF2-40B4-BE49-F238E27FC236}">
                  <a16:creationId xmlns:a16="http://schemas.microsoft.com/office/drawing/2014/main" id="{1EA331E6-CA97-412D-8FE9-C2A5CB52D369}"/>
                </a:ext>
              </a:extLst>
            </p:cNvPr>
            <p:cNvSpPr/>
            <p:nvPr userDrawn="1"/>
          </p:nvSpPr>
          <p:spPr>
            <a:xfrm>
              <a:off x="5463540"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3" name="Rectangle 12">
              <a:extLst>
                <a:ext uri="{FF2B5EF4-FFF2-40B4-BE49-F238E27FC236}">
                  <a16:creationId xmlns:a16="http://schemas.microsoft.com/office/drawing/2014/main" id="{BEFAFF58-7C0C-4719-940D-9F5B7CFFC068}"/>
                </a:ext>
              </a:extLst>
            </p:cNvPr>
            <p:cNvSpPr/>
            <p:nvPr userDrawn="1"/>
          </p:nvSpPr>
          <p:spPr>
            <a:xfrm>
              <a:off x="5711734"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4" name="Rectangle 13">
              <a:extLst>
                <a:ext uri="{FF2B5EF4-FFF2-40B4-BE49-F238E27FC236}">
                  <a16:creationId xmlns:a16="http://schemas.microsoft.com/office/drawing/2014/main" id="{12D800E5-985C-4788-AF1F-0565AA8BB2D3}"/>
                </a:ext>
              </a:extLst>
            </p:cNvPr>
            <p:cNvSpPr/>
            <p:nvPr userDrawn="1"/>
          </p:nvSpPr>
          <p:spPr>
            <a:xfrm>
              <a:off x="5959928" y="150098"/>
              <a:ext cx="137160" cy="137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pic>
        <p:nvPicPr>
          <p:cNvPr id="16" name="Picture 15" descr="A picture containing indoor, wall, vessel, mug&#10;&#10;Description automatically generated">
            <a:extLst>
              <a:ext uri="{FF2B5EF4-FFF2-40B4-BE49-F238E27FC236}">
                <a16:creationId xmlns:a16="http://schemas.microsoft.com/office/drawing/2014/main" id="{DE960846-8E9E-4671-972B-9E71F54609CD}"/>
              </a:ext>
            </a:extLst>
          </p:cNvPr>
          <p:cNvPicPr>
            <a:picLocks noChangeAspect="1"/>
          </p:cNvPicPr>
          <p:nvPr/>
        </p:nvPicPr>
        <p:blipFill rotWithShape="1">
          <a:blip r:embed="rId2" cstate="print">
            <a:alphaModFix/>
            <a:extLst>
              <a:ext uri="{28A0092B-C50C-407E-A947-70E740481C1C}">
                <a14:useLocalDpi xmlns:a14="http://schemas.microsoft.com/office/drawing/2010/main" val="0"/>
              </a:ext>
            </a:extLst>
          </a:blip>
          <a:srcRect t="14706" r="1" b="21941"/>
          <a:stretch/>
        </p:blipFill>
        <p:spPr>
          <a:xfrm>
            <a:off x="7348655" y="36841"/>
            <a:ext cx="4838584" cy="4609293"/>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a:effectLst>
            <a:glow>
              <a:schemeClr val="accent1">
                <a:alpha val="40000"/>
              </a:schemeClr>
            </a:glow>
            <a:softEdge rad="76200"/>
          </a:effectLst>
        </p:spPr>
      </p:pic>
    </p:spTree>
    <p:extLst>
      <p:ext uri="{BB962C8B-B14F-4D97-AF65-F5344CB8AC3E}">
        <p14:creationId xmlns:p14="http://schemas.microsoft.com/office/powerpoint/2010/main" val="3145426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6"/>
          <p:cNvSpPr/>
          <p:nvPr/>
        </p:nvSpPr>
        <p:spPr>
          <a:xfrm>
            <a:off x="1236149" y="1580645"/>
            <a:ext cx="9927151" cy="38164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When citing, you need: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chemeClr val="dk1"/>
              </a:solidFill>
              <a:latin typeface="Calibri"/>
              <a:ea typeface="Calibri"/>
              <a:cs typeface="Calibri"/>
              <a:sym typeface="Calibri"/>
            </a:endParaRPr>
          </a:p>
          <a:p>
            <a:pPr marL="723900" marR="0" lvl="0" indent="-368300" algn="just" rtl="0">
              <a:lnSpc>
                <a:spcPct val="100000"/>
              </a:lnSpc>
              <a:spcBef>
                <a:spcPts val="0"/>
              </a:spcBef>
              <a:spcAft>
                <a:spcPts val="0"/>
              </a:spcAft>
              <a:buClr>
                <a:schemeClr val="dk1"/>
              </a:buClr>
              <a:buSzPts val="2800"/>
              <a:buFont typeface="Noto Sans Symbols"/>
              <a:buChar char="✔"/>
            </a:pPr>
            <a:r>
              <a:rPr lang="en-US" sz="2800" b="1" i="0" u="none" strike="noStrike" cap="none">
                <a:solidFill>
                  <a:schemeClr val="dk1"/>
                </a:solidFill>
                <a:latin typeface="Calibri"/>
                <a:ea typeface="Calibri"/>
                <a:cs typeface="Calibri"/>
                <a:sym typeface="Calibri"/>
              </a:rPr>
              <a:t>WHO</a:t>
            </a:r>
            <a:r>
              <a:rPr lang="en-US" sz="2800" b="0" i="0" u="none" strike="noStrike" cap="none">
                <a:solidFill>
                  <a:schemeClr val="dk1"/>
                </a:solidFill>
                <a:latin typeface="Calibri"/>
                <a:ea typeface="Calibri"/>
                <a:cs typeface="Calibri"/>
                <a:sym typeface="Calibri"/>
              </a:rPr>
              <a:t> created the work</a:t>
            </a:r>
            <a:endParaRPr sz="1400" b="0" i="0" u="none" strike="noStrike" cap="none">
              <a:solidFill>
                <a:srgbClr val="000000"/>
              </a:solidFill>
              <a:latin typeface="Arial"/>
              <a:ea typeface="Arial"/>
              <a:cs typeface="Arial"/>
              <a:sym typeface="Arial"/>
            </a:endParaRPr>
          </a:p>
          <a:p>
            <a:pPr marL="723900" marR="0" lvl="0" indent="-368300" algn="just" rtl="0">
              <a:lnSpc>
                <a:spcPct val="100000"/>
              </a:lnSpc>
              <a:spcBef>
                <a:spcPts val="0"/>
              </a:spcBef>
              <a:spcAft>
                <a:spcPts val="0"/>
              </a:spcAft>
              <a:buClr>
                <a:schemeClr val="dk1"/>
              </a:buClr>
              <a:buSzPts val="2800"/>
              <a:buFont typeface="Noto Sans Symbols"/>
              <a:buChar char="✔"/>
            </a:pPr>
            <a:r>
              <a:rPr lang="en-US" sz="2800" b="1" i="0" u="none" strike="noStrike" cap="none">
                <a:solidFill>
                  <a:schemeClr val="dk1"/>
                </a:solidFill>
                <a:latin typeface="Calibri"/>
                <a:ea typeface="Calibri"/>
                <a:cs typeface="Calibri"/>
                <a:sym typeface="Calibri"/>
              </a:rPr>
              <a:t>WHEN</a:t>
            </a:r>
            <a:r>
              <a:rPr lang="en-US" sz="2800" b="0" i="0" u="none" strike="noStrike" cap="none">
                <a:solidFill>
                  <a:schemeClr val="dk1"/>
                </a:solidFill>
                <a:latin typeface="Calibri"/>
                <a:ea typeface="Calibri"/>
                <a:cs typeface="Calibri"/>
                <a:sym typeface="Calibri"/>
              </a:rPr>
              <a:t> it was published, created, or performed</a:t>
            </a:r>
            <a:endParaRPr sz="1400" b="0" i="0" u="none" strike="noStrike" cap="none">
              <a:solidFill>
                <a:srgbClr val="000000"/>
              </a:solidFill>
              <a:latin typeface="Arial"/>
              <a:ea typeface="Arial"/>
              <a:cs typeface="Arial"/>
              <a:sym typeface="Arial"/>
            </a:endParaRPr>
          </a:p>
          <a:p>
            <a:pPr marL="723900" marR="0" lvl="0" indent="-368300" algn="just" rtl="0">
              <a:lnSpc>
                <a:spcPct val="100000"/>
              </a:lnSpc>
              <a:spcBef>
                <a:spcPts val="0"/>
              </a:spcBef>
              <a:spcAft>
                <a:spcPts val="0"/>
              </a:spcAft>
              <a:buClr>
                <a:schemeClr val="dk1"/>
              </a:buClr>
              <a:buSzPts val="2800"/>
              <a:buFont typeface="Noto Sans Symbols"/>
              <a:buChar char="✔"/>
            </a:pPr>
            <a:r>
              <a:rPr lang="en-US" sz="2800" b="1" i="0" u="none" strike="noStrike" cap="none">
                <a:solidFill>
                  <a:schemeClr val="dk1"/>
                </a:solidFill>
                <a:latin typeface="Calibri"/>
                <a:ea typeface="Calibri"/>
                <a:cs typeface="Calibri"/>
                <a:sym typeface="Calibri"/>
              </a:rPr>
              <a:t>WHERE</a:t>
            </a:r>
            <a:r>
              <a:rPr lang="en-US" sz="2800" b="0" i="0" u="none" strike="noStrike" cap="none">
                <a:solidFill>
                  <a:schemeClr val="dk1"/>
                </a:solidFill>
                <a:latin typeface="Calibri"/>
                <a:ea typeface="Calibri"/>
                <a:cs typeface="Calibri"/>
                <a:sym typeface="Calibri"/>
              </a:rPr>
              <a:t> it was published, created, or performed</a:t>
            </a:r>
            <a:endParaRPr sz="1400" b="0" i="0" u="none" strike="noStrike" cap="none">
              <a:solidFill>
                <a:srgbClr val="000000"/>
              </a:solidFill>
              <a:latin typeface="Arial"/>
              <a:ea typeface="Arial"/>
              <a:cs typeface="Arial"/>
              <a:sym typeface="Arial"/>
            </a:endParaRPr>
          </a:p>
          <a:p>
            <a:pPr marL="723900" marR="0" lvl="0" indent="-368300" algn="just" rtl="0">
              <a:lnSpc>
                <a:spcPct val="100000"/>
              </a:lnSpc>
              <a:spcBef>
                <a:spcPts val="0"/>
              </a:spcBef>
              <a:spcAft>
                <a:spcPts val="0"/>
              </a:spcAft>
              <a:buClr>
                <a:schemeClr val="dk1"/>
              </a:buClr>
              <a:buSzPts val="2800"/>
              <a:buFont typeface="Noto Sans Symbols"/>
              <a:buChar char="✔"/>
            </a:pPr>
            <a:r>
              <a:rPr lang="en-US" sz="2800" b="1" i="0" u="none" strike="noStrike" cap="none">
                <a:solidFill>
                  <a:schemeClr val="dk1"/>
                </a:solidFill>
                <a:latin typeface="Calibri"/>
                <a:ea typeface="Calibri"/>
                <a:cs typeface="Calibri"/>
                <a:sym typeface="Calibri"/>
              </a:rPr>
              <a:t>WHAT</a:t>
            </a:r>
            <a:r>
              <a:rPr lang="en-US" sz="2800" b="0" i="0" u="none" strike="noStrike" cap="none">
                <a:solidFill>
                  <a:schemeClr val="dk1"/>
                </a:solidFill>
                <a:latin typeface="Calibri"/>
                <a:ea typeface="Calibri"/>
                <a:cs typeface="Calibri"/>
                <a:sym typeface="Calibri"/>
              </a:rPr>
              <a:t> is the format (Book, Report, play, study, proceeding)</a:t>
            </a:r>
            <a:endParaRPr sz="1400" b="0" i="0" u="none" strike="noStrike" cap="none">
              <a:solidFill>
                <a:srgbClr val="000000"/>
              </a:solidFill>
              <a:latin typeface="Arial"/>
              <a:ea typeface="Arial"/>
              <a:cs typeface="Arial"/>
              <a:sym typeface="Arial"/>
            </a:endParaRPr>
          </a:p>
          <a:p>
            <a:pPr marL="723900" marR="0" lvl="0" indent="-368300" algn="just" rtl="0">
              <a:lnSpc>
                <a:spcPct val="100000"/>
              </a:lnSpc>
              <a:spcBef>
                <a:spcPts val="0"/>
              </a:spcBef>
              <a:spcAft>
                <a:spcPts val="0"/>
              </a:spcAft>
              <a:buClr>
                <a:schemeClr val="dk1"/>
              </a:buClr>
              <a:buSzPts val="2800"/>
              <a:buFont typeface="Noto Sans Symbols"/>
              <a:buChar char="✔"/>
            </a:pPr>
            <a:r>
              <a:rPr lang="en-US" sz="2800" b="0" i="0" u="none" strike="noStrike" cap="none">
                <a:solidFill>
                  <a:schemeClr val="dk1"/>
                </a:solidFill>
                <a:latin typeface="Calibri"/>
                <a:ea typeface="Calibri"/>
                <a:cs typeface="Calibri"/>
                <a:sym typeface="Calibri"/>
              </a:rPr>
              <a:t>When using online resources, you need: The </a:t>
            </a:r>
            <a:r>
              <a:rPr lang="en-US" sz="2800" b="1" i="0" u="none" strike="noStrike" cap="none">
                <a:solidFill>
                  <a:schemeClr val="dk1"/>
                </a:solidFill>
                <a:latin typeface="Calibri"/>
                <a:ea typeface="Calibri"/>
                <a:cs typeface="Calibri"/>
                <a:sym typeface="Calibri"/>
              </a:rPr>
              <a:t>URL (Website)</a:t>
            </a:r>
            <a:r>
              <a:rPr lang="en-US" sz="2800" b="0" i="0" u="none" strike="noStrike" cap="none">
                <a:solidFill>
                  <a:schemeClr val="dk1"/>
                </a:solidFill>
                <a:latin typeface="Calibri"/>
                <a:ea typeface="Calibri"/>
                <a:cs typeface="Calibri"/>
                <a:sym typeface="Calibri"/>
              </a:rPr>
              <a:t> or </a:t>
            </a:r>
            <a:r>
              <a:rPr lang="en-US" sz="2800" b="1" i="0" u="none" strike="noStrike" cap="none">
                <a:solidFill>
                  <a:schemeClr val="dk1"/>
                </a:solidFill>
                <a:latin typeface="Calibri"/>
                <a:ea typeface="Calibri"/>
                <a:cs typeface="Calibri"/>
                <a:sym typeface="Calibri"/>
              </a:rPr>
              <a:t>Database</a:t>
            </a:r>
            <a:r>
              <a:rPr lang="en-US" sz="2800" b="0" i="0" u="none" strike="noStrike" cap="none">
                <a:solidFill>
                  <a:schemeClr val="dk1"/>
                </a:solidFill>
                <a:latin typeface="Calibri"/>
                <a:ea typeface="Calibri"/>
                <a:cs typeface="Calibri"/>
                <a:sym typeface="Calibri"/>
              </a:rPr>
              <a:t> Name, </a:t>
            </a:r>
            <a:r>
              <a:rPr lang="en-US" sz="2800" b="1" i="0" u="none" strike="noStrike" cap="none">
                <a:solidFill>
                  <a:schemeClr val="dk1"/>
                </a:solidFill>
                <a:latin typeface="Calibri"/>
                <a:ea typeface="Calibri"/>
                <a:cs typeface="Calibri"/>
                <a:sym typeface="Calibri"/>
              </a:rPr>
              <a:t>WHEN</a:t>
            </a:r>
            <a:r>
              <a:rPr lang="en-US" sz="2800" b="0" i="0" u="none" strike="noStrike" cap="none">
                <a:solidFill>
                  <a:schemeClr val="dk1"/>
                </a:solidFill>
                <a:latin typeface="Calibri"/>
                <a:ea typeface="Calibri"/>
                <a:cs typeface="Calibri"/>
                <a:sym typeface="Calibri"/>
              </a:rPr>
              <a:t> the URL (Website) or database was visited</a:t>
            </a:r>
            <a:endParaRPr sz="1400" b="0" i="0" u="none" strike="noStrike" cap="none">
              <a:solidFill>
                <a:srgbClr val="000000"/>
              </a:solidFill>
              <a:latin typeface="Arial"/>
              <a:ea typeface="Arial"/>
              <a:cs typeface="Arial"/>
              <a:sym typeface="Arial"/>
            </a:endParaRPr>
          </a:p>
        </p:txBody>
      </p:sp>
      <p:pic>
        <p:nvPicPr>
          <p:cNvPr id="153" name="Google Shape;153;p6" descr="UiTM Universiti Teknologi Mara Logo PNG Transparent – Brands Logos"/>
          <p:cNvPicPr preferRelativeResize="0"/>
          <p:nvPr/>
        </p:nvPicPr>
        <p:blipFill rotWithShape="1">
          <a:blip r:embed="rId3">
            <a:alphaModFix/>
          </a:blip>
          <a:srcRect/>
          <a:stretch/>
        </p:blipFill>
        <p:spPr>
          <a:xfrm>
            <a:off x="10682068" y="189916"/>
            <a:ext cx="1144363" cy="4827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7" descr="A white hexagons on a white background&#10;&#10;Description automatically generated"/>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59" name="Google Shape;159;p7"/>
          <p:cNvSpPr txBox="1"/>
          <p:nvPr/>
        </p:nvSpPr>
        <p:spPr>
          <a:xfrm>
            <a:off x="389628" y="169573"/>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dk1"/>
              </a:buClr>
              <a:buSzPts val="6000"/>
              <a:buFont typeface="Libre Franklin"/>
              <a:buNone/>
            </a:pPr>
            <a:r>
              <a:rPr lang="en-US" sz="3600" b="1" i="0" u="none" strike="noStrike" cap="none">
                <a:solidFill>
                  <a:schemeClr val="dk1"/>
                </a:solidFill>
                <a:latin typeface="Libre Franklin"/>
                <a:ea typeface="Libre Franklin"/>
                <a:cs typeface="Libre Franklin"/>
                <a:sym typeface="Libre Franklin"/>
              </a:rPr>
              <a:t>WHEN SHOULD I DO CITATION/REFERENCE?</a:t>
            </a:r>
            <a:endParaRPr sz="1050" b="1" i="0" u="none" strike="noStrike" cap="none">
              <a:solidFill>
                <a:schemeClr val="dk1"/>
              </a:solidFill>
              <a:latin typeface="Calibri"/>
              <a:ea typeface="Calibri"/>
              <a:cs typeface="Calibri"/>
              <a:sym typeface="Calibri"/>
            </a:endParaRPr>
          </a:p>
        </p:txBody>
      </p:sp>
      <p:sp>
        <p:nvSpPr>
          <p:cNvPr id="160" name="Google Shape;160;p7"/>
          <p:cNvSpPr/>
          <p:nvPr/>
        </p:nvSpPr>
        <p:spPr>
          <a:xfrm>
            <a:off x="1236149" y="1580645"/>
            <a:ext cx="9927151" cy="4190314"/>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You reference whenever you have used a piece of information that comes from :</a:t>
            </a:r>
            <a:endParaRPr sz="1400" b="0" i="0" u="none" strike="noStrike" cap="none">
              <a:solidFill>
                <a:srgbClr val="000000"/>
              </a:solidFill>
              <a:latin typeface="Arial"/>
              <a:ea typeface="Arial"/>
              <a:cs typeface="Arial"/>
              <a:sym typeface="Arial"/>
            </a:endParaRPr>
          </a:p>
          <a:p>
            <a:pPr marL="355600" marR="0" lvl="0" indent="-355600" algn="just" rtl="0">
              <a:lnSpc>
                <a:spcPct val="15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a:ea typeface="Arial"/>
                <a:cs typeface="Arial"/>
                <a:sym typeface="Arial"/>
              </a:rPr>
              <a:t>Text books</a:t>
            </a:r>
            <a:endParaRPr sz="1400" b="0" i="0" u="none" strike="noStrike" cap="none">
              <a:solidFill>
                <a:srgbClr val="000000"/>
              </a:solidFill>
              <a:latin typeface="Arial"/>
              <a:ea typeface="Arial"/>
              <a:cs typeface="Arial"/>
              <a:sym typeface="Arial"/>
            </a:endParaRPr>
          </a:p>
          <a:p>
            <a:pPr marL="355600" marR="0" lvl="0" indent="-355600" algn="just" rtl="0">
              <a:lnSpc>
                <a:spcPct val="15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a:ea typeface="Arial"/>
                <a:cs typeface="Arial"/>
                <a:sym typeface="Arial"/>
              </a:rPr>
              <a:t>Journals</a:t>
            </a:r>
            <a:endParaRPr sz="1400" b="0" i="0" u="none" strike="noStrike" cap="none">
              <a:solidFill>
                <a:srgbClr val="000000"/>
              </a:solidFill>
              <a:latin typeface="Arial"/>
              <a:ea typeface="Arial"/>
              <a:cs typeface="Arial"/>
              <a:sym typeface="Arial"/>
            </a:endParaRPr>
          </a:p>
          <a:p>
            <a:pPr marL="355600" marR="0" lvl="0" indent="-355600" algn="just" rtl="0">
              <a:lnSpc>
                <a:spcPct val="15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a:ea typeface="Arial"/>
                <a:cs typeface="Arial"/>
                <a:sym typeface="Arial"/>
              </a:rPr>
              <a:t>Published papers, (e.g. conference or working paper)</a:t>
            </a:r>
            <a:endParaRPr sz="1400" b="0" i="0" u="none" strike="noStrike" cap="none">
              <a:solidFill>
                <a:srgbClr val="000000"/>
              </a:solidFill>
              <a:latin typeface="Arial"/>
              <a:ea typeface="Arial"/>
              <a:cs typeface="Arial"/>
              <a:sym typeface="Arial"/>
            </a:endParaRPr>
          </a:p>
          <a:p>
            <a:pPr marL="355600" marR="0" lvl="0" indent="-355600" algn="just" rtl="0">
              <a:lnSpc>
                <a:spcPct val="15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a:ea typeface="Arial"/>
                <a:cs typeface="Arial"/>
                <a:sym typeface="Arial"/>
              </a:rPr>
              <a:t>Newspapers</a:t>
            </a:r>
            <a:endParaRPr sz="1400" b="0" i="0" u="none" strike="noStrike" cap="none">
              <a:solidFill>
                <a:srgbClr val="000000"/>
              </a:solidFill>
              <a:latin typeface="Arial"/>
              <a:ea typeface="Arial"/>
              <a:cs typeface="Arial"/>
              <a:sym typeface="Arial"/>
            </a:endParaRPr>
          </a:p>
          <a:p>
            <a:pPr marL="355600" marR="0" lvl="0" indent="-355600" algn="just" rtl="0">
              <a:lnSpc>
                <a:spcPct val="15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a:ea typeface="Arial"/>
                <a:cs typeface="Arial"/>
                <a:sym typeface="Arial"/>
              </a:rPr>
              <a:t>Reports</a:t>
            </a:r>
            <a:endParaRPr sz="1400" b="0" i="0" u="none" strike="noStrike" cap="none">
              <a:solidFill>
                <a:srgbClr val="000000"/>
              </a:solidFill>
              <a:latin typeface="Arial"/>
              <a:ea typeface="Arial"/>
              <a:cs typeface="Arial"/>
              <a:sym typeface="Arial"/>
            </a:endParaRPr>
          </a:p>
          <a:p>
            <a:pPr marL="355600" marR="0" lvl="0" indent="-355600" algn="just" rtl="0">
              <a:lnSpc>
                <a:spcPct val="15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a:ea typeface="Arial"/>
                <a:cs typeface="Arial"/>
                <a:sym typeface="Arial"/>
              </a:rPr>
              <a:t>Websites</a:t>
            </a:r>
            <a:endParaRPr sz="1400" b="0" i="0" u="none" strike="noStrike" cap="none">
              <a:solidFill>
                <a:srgbClr val="000000"/>
              </a:solidFill>
              <a:latin typeface="Arial"/>
              <a:ea typeface="Arial"/>
              <a:cs typeface="Arial"/>
              <a:sym typeface="Arial"/>
            </a:endParaRPr>
          </a:p>
          <a:p>
            <a:pPr marL="355600" marR="0" lvl="0" indent="-355600" algn="just" rtl="0">
              <a:lnSpc>
                <a:spcPct val="15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a:ea typeface="Arial"/>
                <a:cs typeface="Arial"/>
                <a:sym typeface="Arial"/>
              </a:rPr>
              <a:t>TV/Radio interviews/Film</a:t>
            </a:r>
            <a:endParaRPr sz="1400" b="0" i="0" u="none" strike="noStrike" cap="none">
              <a:solidFill>
                <a:srgbClr val="000000"/>
              </a:solidFill>
              <a:latin typeface="Arial"/>
              <a:ea typeface="Arial"/>
              <a:cs typeface="Arial"/>
              <a:sym typeface="Arial"/>
            </a:endParaRPr>
          </a:p>
          <a:p>
            <a:pPr marL="355600" marR="0" lvl="0" indent="-355600" algn="just" rtl="0">
              <a:lnSpc>
                <a:spcPct val="150000"/>
              </a:lnSpc>
              <a:spcBef>
                <a:spcPts val="0"/>
              </a:spcBef>
              <a:spcAft>
                <a:spcPts val="0"/>
              </a:spcAft>
              <a:buClr>
                <a:schemeClr val="dk1"/>
              </a:buClr>
              <a:buSzPts val="2000"/>
              <a:buFont typeface="Noto Sans Symbols"/>
              <a:buChar char="⮚"/>
            </a:pPr>
            <a:r>
              <a:rPr lang="en-US" sz="2000" b="0" i="0" u="none" strike="noStrike" cap="none">
                <a:solidFill>
                  <a:schemeClr val="dk1"/>
                </a:solidFill>
                <a:latin typeface="Arial"/>
                <a:ea typeface="Arial"/>
                <a:cs typeface="Arial"/>
                <a:sym typeface="Arial"/>
              </a:rPr>
              <a:t>Others, etc</a:t>
            </a:r>
            <a:endParaRPr sz="2000" b="0" i="0" u="none" strike="noStrike" cap="non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9"/>
          <p:cNvSpPr/>
          <p:nvPr/>
        </p:nvSpPr>
        <p:spPr>
          <a:xfrm>
            <a:off x="3588192" y="2170813"/>
            <a:ext cx="6362967" cy="341632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3600"/>
              <a:buFont typeface="Noto Sans Symbols"/>
              <a:buChar char="✔"/>
            </a:pPr>
            <a:r>
              <a:rPr lang="en-US" sz="3600" b="1" i="0" u="none" strike="noStrike" cap="none">
                <a:solidFill>
                  <a:schemeClr val="dk1"/>
                </a:solidFill>
                <a:latin typeface="Arial"/>
                <a:ea typeface="Arial"/>
                <a:cs typeface="Arial"/>
                <a:sym typeface="Arial"/>
              </a:rPr>
              <a:t>APA reference list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Noto Sans Symbols"/>
              <a:buChar char="✔"/>
            </a:pPr>
            <a:r>
              <a:rPr lang="en-US" sz="3600" b="0" i="0" u="none" strike="noStrike" cap="none">
                <a:solidFill>
                  <a:schemeClr val="dk1"/>
                </a:solidFill>
                <a:latin typeface="Arial"/>
                <a:ea typeface="Arial"/>
                <a:cs typeface="Arial"/>
                <a:sym typeface="Arial"/>
              </a:rPr>
              <a:t>MLA list of works cited</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Noto Sans Symbols"/>
              <a:buChar char="✔"/>
            </a:pPr>
            <a:r>
              <a:rPr lang="en-US" sz="3600" b="0" i="0" u="none" strike="noStrike" cap="none">
                <a:solidFill>
                  <a:schemeClr val="dk1"/>
                </a:solidFill>
                <a:latin typeface="Arial"/>
                <a:ea typeface="Arial"/>
                <a:cs typeface="Arial"/>
                <a:sym typeface="Arial"/>
              </a:rPr>
              <a:t>Oxford bibliographies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Noto Sans Symbols"/>
              <a:buChar char="✔"/>
            </a:pPr>
            <a:r>
              <a:rPr lang="en-US" sz="3600" b="0" i="0" u="none" strike="noStrike" cap="none">
                <a:solidFill>
                  <a:schemeClr val="dk1"/>
                </a:solidFill>
                <a:latin typeface="Arial"/>
                <a:ea typeface="Arial"/>
                <a:cs typeface="Arial"/>
                <a:sym typeface="Arial"/>
              </a:rPr>
              <a:t>Harvard reference lists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Noto Sans Symbols"/>
              <a:buChar char="✔"/>
            </a:pPr>
            <a:r>
              <a:rPr lang="en-US" sz="3600" b="0" i="0" u="none" strike="noStrike" cap="none">
                <a:solidFill>
                  <a:schemeClr val="dk1"/>
                </a:solidFill>
                <a:latin typeface="Arial"/>
                <a:ea typeface="Arial"/>
                <a:cs typeface="Arial"/>
                <a:sym typeface="Arial"/>
              </a:rPr>
              <a:t>Chicago bibliographies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3600"/>
              <a:buFont typeface="Noto Sans Symbols"/>
              <a:buChar char="✔"/>
            </a:pPr>
            <a:r>
              <a:rPr lang="en-US" sz="3600" b="0" i="0" u="none" strike="noStrike" cap="none">
                <a:solidFill>
                  <a:schemeClr val="dk1"/>
                </a:solidFill>
                <a:latin typeface="Arial"/>
                <a:ea typeface="Arial"/>
                <a:cs typeface="Arial"/>
                <a:sym typeface="Arial"/>
              </a:rPr>
              <a:t> …. Many more ….</a:t>
            </a:r>
            <a:endParaRPr sz="1400" b="0" i="0" u="none" strike="noStrike" cap="none">
              <a:solidFill>
                <a:srgbClr val="000000"/>
              </a:solidFill>
              <a:latin typeface="Arial"/>
              <a:ea typeface="Arial"/>
              <a:cs typeface="Arial"/>
              <a:sym typeface="Arial"/>
            </a:endParaRPr>
          </a:p>
        </p:txBody>
      </p:sp>
      <p:sp>
        <p:nvSpPr>
          <p:cNvPr id="166" name="Google Shape;166;p9"/>
          <p:cNvSpPr txBox="1"/>
          <p:nvPr/>
        </p:nvSpPr>
        <p:spPr>
          <a:xfrm>
            <a:off x="389628" y="169573"/>
            <a:ext cx="11188256" cy="1268687"/>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rgbClr val="000000"/>
              </a:buClr>
              <a:buSzPts val="4400"/>
              <a:buFont typeface="Arial"/>
              <a:buNone/>
            </a:pPr>
            <a:r>
              <a:rPr lang="en-US" sz="4400" b="1" i="0" u="none" strike="noStrike" cap="none">
                <a:solidFill>
                  <a:schemeClr val="dk1"/>
                </a:solidFill>
                <a:latin typeface="Libre Franklin"/>
                <a:ea typeface="Libre Franklin"/>
                <a:cs typeface="Libre Franklin"/>
                <a:sym typeface="Libre Franklin"/>
              </a:rPr>
              <a:t>WRITING STYLE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3912</Words>
  <Application>Microsoft Office PowerPoint</Application>
  <PresentationFormat>Widescreen</PresentationFormat>
  <Paragraphs>513</Paragraphs>
  <Slides>68</Slides>
  <Notes>65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68</vt:i4>
      </vt:variant>
    </vt:vector>
  </HeadingPairs>
  <TitlesOfParts>
    <vt:vector size="80" baseType="lpstr">
      <vt:lpstr>Norwester</vt:lpstr>
      <vt:lpstr>Calibri</vt:lpstr>
      <vt:lpstr>Rockwell</vt:lpstr>
      <vt:lpstr>Quattrocento Sans</vt:lpstr>
      <vt:lpstr>Arial</vt:lpstr>
      <vt:lpstr>Libre Franklin</vt:lpstr>
      <vt:lpstr>Noto Sans Symbols</vt:lpstr>
      <vt:lpstr>Arial</vt:lpstr>
      <vt:lpstr>Arial Bold</vt:lpstr>
      <vt:lpstr>Arial Black</vt:lpstr>
      <vt:lpstr>Arimo Bold</vt:lpstr>
      <vt:lpstr>Office Theme</vt:lpstr>
      <vt:lpstr>Reference Management Software (Mendeley)</vt:lpstr>
      <vt:lpstr>PowerPoint Presentation</vt:lpstr>
      <vt:lpstr>INTRODUCTION TO REFERENCE MANAGEMENT SOFTWARE</vt:lpstr>
      <vt:lpstr>PowerPoint Presentation</vt:lpstr>
      <vt:lpstr>CITATION – REFERENCE - BIBLIOGRAPHY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REFERENCE MANAGEMENT SOFTWARE: MENDELEY</vt:lpstr>
      <vt:lpstr>PowerPoint Presentation</vt:lpstr>
      <vt:lpstr>PowerPoint Presentation</vt:lpstr>
      <vt:lpstr>Mendeley Term</vt:lpstr>
      <vt:lpstr>PowerPoint Presentation</vt:lpstr>
      <vt:lpstr>Getting started www.mendeley.com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 from other software </vt:lpstr>
      <vt:lpstr>PowerPoint Presentation</vt:lpstr>
      <vt:lpstr>PowerPoint Presentation</vt:lpstr>
      <vt:lpstr>PowerPoint Presentation</vt:lpstr>
      <vt:lpstr>PowerPoint Presentation</vt:lpstr>
      <vt:lpstr>PowerPoint Presentation</vt:lpstr>
      <vt:lpstr>PowerPoint Presentation</vt:lpstr>
      <vt:lpstr>MENDELEY: WATCHED FOLDERS</vt:lpstr>
      <vt:lpstr>INTEGRATED MENDELEY’S PDF VIEWER (WEB) </vt:lpstr>
      <vt:lpstr>INTEGRATED MENDELEY’S PDF VIEWER (DESKTOP) </vt:lpstr>
      <vt:lpstr>ANNOTATE AND HIGHLIGHT </vt:lpstr>
      <vt:lpstr>DOCUMENT DETAILS LOOKUP  </vt:lpstr>
      <vt:lpstr>WEB IMPORTER – CHROME EXTENSION </vt:lpstr>
      <vt:lpstr>Step 1: Install Web Importer &amp; www.java.com Updates </vt:lpstr>
      <vt:lpstr>Step 2 : Click Web Importer &amp; Save  </vt:lpstr>
      <vt:lpstr>PowerPoint Presentation</vt:lpstr>
      <vt:lpstr>PowerPoint Presentation</vt:lpstr>
      <vt:lpstr>Using Web Importer – NLM @ Pubmed </vt:lpstr>
      <vt:lpstr>Using Web Importer – NLM @ Pubmed </vt:lpstr>
      <vt:lpstr>Citing in MS Word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NDJ</dc:creator>
  <cp:lastModifiedBy>Eza Eliana</cp:lastModifiedBy>
  <cp:revision>1</cp:revision>
  <dcterms:created xsi:type="dcterms:W3CDTF">2021-01-12T07:46:05Z</dcterms:created>
  <dcterms:modified xsi:type="dcterms:W3CDTF">2024-12-20T08:32:37Z</dcterms:modified>
</cp:coreProperties>
</file>