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353" r:id="rId41"/>
    <p:sldId id="368" r:id="rId42"/>
    <p:sldId id="369" r:id="rId43"/>
    <p:sldId id="365" r:id="rId44"/>
    <p:sldId id="354" r:id="rId45"/>
    <p:sldId id="335" r:id="rId46"/>
  </p:sldIdLst>
  <p:sldSz cx="18288000" cy="10287000"/>
  <p:notesSz cx="6858000" cy="9144000"/>
  <p:embeddedFontLst>
    <p:embeddedFont>
      <p:font typeface="Arial Bold" panose="020B0704020202020204" pitchFamily="34" charset="0"/>
      <p:bold r:id="rId48"/>
    </p:embeddedFont>
    <p:embeddedFont>
      <p:font typeface="Arimo Bold" panose="020B0604020202020204" charset="0"/>
      <p:regular r:id="rId49"/>
    </p:embeddedFont>
    <p:embeddedFont>
      <p:font typeface="Canva Sans" panose="020B0604020202020204" charset="0"/>
      <p:regular r:id="rId50"/>
    </p:embeddedFont>
    <p:embeddedFont>
      <p:font typeface="League Spartan" panose="020B0604020202020204" charset="0"/>
      <p:regular r:id="rId51"/>
    </p:embeddedFont>
    <p:embeddedFont>
      <p:font typeface="Montserrat" panose="00000500000000000000" pitchFamily="2" charset="0"/>
      <p:regular r:id="rId52"/>
      <p:bold r:id="rId53"/>
      <p:italic r:id="rId54"/>
      <p:boldItalic r:id="rId55"/>
    </p:embeddedFont>
    <p:embeddedFont>
      <p:font typeface="Montserrat Bold" panose="00000800000000000000" charset="0"/>
      <p:regular r:id="rId56"/>
    </p:embeddedFont>
    <p:embeddedFont>
      <p:font typeface="Norwester"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7D7E73-2FD1-4566-A948-AFF35C2CD286}"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69D192-090D-4976-9E79-D9AE7D2F2C3A}" type="slidenum">
              <a:rPr lang="en-US" smtClean="0"/>
              <a:t>‹#›</a:t>
            </a:fld>
            <a:endParaRPr lang="en-US"/>
          </a:p>
        </p:txBody>
      </p:sp>
    </p:spTree>
    <p:extLst>
      <p:ext uri="{BB962C8B-B14F-4D97-AF65-F5344CB8AC3E}">
        <p14:creationId xmlns:p14="http://schemas.microsoft.com/office/powerpoint/2010/main" val="3482333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167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1.sv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svg"/><Relationship Id="rId7" Type="http://schemas.openxmlformats.org/officeDocument/2006/relationships/image" Target="../media/image3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hyperlink" Target="https://service.elsevier.com/app/answers/detail/a_id/11365/supporthub/scopus/" TargetMode="External"/><Relationship Id="rId4" Type="http://schemas.openxmlformats.org/officeDocument/2006/relationships/image" Target="../media/image8.png"/><Relationship Id="rId9" Type="http://schemas.openxmlformats.org/officeDocument/2006/relationships/image" Target="../media/image32.sv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svg"/><Relationship Id="rId7" Type="http://schemas.openxmlformats.org/officeDocument/2006/relationships/image" Target="../media/image4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png"/><Relationship Id="rId9" Type="http://schemas.openxmlformats.org/officeDocument/2006/relationships/image" Target="../media/image32.svg"/></Relationships>
</file>

<file path=ppt/slides/_rels/slide2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4.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5.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5.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4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4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hyperlink" Target="https://www.facebook.com/libraryuitm/" TargetMode="External"/><Relationship Id="rId3" Type="http://schemas.openxmlformats.org/officeDocument/2006/relationships/image" Target="../media/image56.png"/><Relationship Id="rId7" Type="http://schemas.openxmlformats.org/officeDocument/2006/relationships/hyperlink" Target="https://perpustakaanuitm.blogspot.com/" TargetMode="External"/><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hyperlink" Target="https://www.instagram.com/libraryuitm/" TargetMode="External"/><Relationship Id="rId5" Type="http://schemas.openxmlformats.org/officeDocument/2006/relationships/hyperlink" Target="https://twitter.com/uitmlibrary" TargetMode="External"/><Relationship Id="rId4" Type="http://schemas.openxmlformats.org/officeDocument/2006/relationships/hyperlink" Target="https://ptar.uitm.edu.my/libcha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7.jpeg"/><Relationship Id="rId7"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3081926" cy="3979247"/>
          </a:xfrm>
          <a:custGeom>
            <a:avLst/>
            <a:gdLst/>
            <a:ahLst/>
            <a:cxnLst/>
            <a:rect l="l" t="t" r="r" b="b"/>
            <a:pathLst>
              <a:path w="3081926" h="3979247">
                <a:moveTo>
                  <a:pt x="0" y="0"/>
                </a:moveTo>
                <a:lnTo>
                  <a:pt x="3081926" y="0"/>
                </a:lnTo>
                <a:lnTo>
                  <a:pt x="3081926" y="3979247"/>
                </a:lnTo>
                <a:lnTo>
                  <a:pt x="0" y="39792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 y="8365722"/>
            <a:ext cx="16061749" cy="15657962"/>
          </a:xfrm>
          <a:custGeom>
            <a:avLst/>
            <a:gdLst/>
            <a:ahLst/>
            <a:cxnLst/>
            <a:rect l="l" t="t" r="r" b="b"/>
            <a:pathLst>
              <a:path w="16061749" h="15657962">
                <a:moveTo>
                  <a:pt x="0" y="0"/>
                </a:moveTo>
                <a:lnTo>
                  <a:pt x="16061749" y="0"/>
                </a:lnTo>
                <a:lnTo>
                  <a:pt x="16061749" y="15657963"/>
                </a:lnTo>
                <a:lnTo>
                  <a:pt x="0" y="15657963"/>
                </a:lnTo>
                <a:lnTo>
                  <a:pt x="0" y="0"/>
                </a:lnTo>
                <a:close/>
              </a:path>
            </a:pathLst>
          </a:custGeom>
          <a:blipFill>
            <a:blip r:embed="rId4">
              <a:alphaModFix amt="4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10557932" y="-23404"/>
            <a:ext cx="8154997" cy="815499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4906" r="-24906"/>
              </a:stretch>
            </a:blipFill>
          </p:spPr>
          <p:txBody>
            <a:bodyPr/>
            <a:lstStyle/>
            <a:p>
              <a:endParaRPr lang="en-US"/>
            </a:p>
          </p:txBody>
        </p:sp>
      </p:grpSp>
      <p:sp>
        <p:nvSpPr>
          <p:cNvPr id="8" name="Freeform 8"/>
          <p:cNvSpPr/>
          <p:nvPr/>
        </p:nvSpPr>
        <p:spPr>
          <a:xfrm rot="-10800000" flipH="1">
            <a:off x="15148103" y="0"/>
            <a:ext cx="3139897" cy="4054095"/>
          </a:xfrm>
          <a:custGeom>
            <a:avLst/>
            <a:gdLst/>
            <a:ahLst/>
            <a:cxnLst/>
            <a:rect l="l" t="t" r="r" b="b"/>
            <a:pathLst>
              <a:path w="3139897" h="4054095">
                <a:moveTo>
                  <a:pt x="3139897" y="0"/>
                </a:moveTo>
                <a:lnTo>
                  <a:pt x="0" y="0"/>
                </a:lnTo>
                <a:lnTo>
                  <a:pt x="0" y="4054095"/>
                </a:lnTo>
                <a:lnTo>
                  <a:pt x="3139897" y="4054095"/>
                </a:lnTo>
                <a:lnTo>
                  <a:pt x="313989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9"/>
          <p:cNvGrpSpPr/>
          <p:nvPr/>
        </p:nvGrpSpPr>
        <p:grpSpPr>
          <a:xfrm>
            <a:off x="10287013" y="-331112"/>
            <a:ext cx="8696834" cy="869683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solidFill>
                <a:srgbClr val="F7B42D"/>
              </a:solidFill>
              <a:prstDash val="solid"/>
              <a:miter/>
            </a:ln>
          </p:spPr>
          <p:txBody>
            <a:bodyPr/>
            <a:lstStyle/>
            <a:p>
              <a:endParaRPr lang="en-US"/>
            </a:p>
          </p:txBody>
        </p:sp>
        <p:sp>
          <p:nvSpPr>
            <p:cNvPr id="11" name="TextBox 11"/>
            <p:cNvSpPr txBox="1"/>
            <p:nvPr/>
          </p:nvSpPr>
          <p:spPr>
            <a:xfrm>
              <a:off x="76200" y="66675"/>
              <a:ext cx="660400" cy="669925"/>
            </a:xfrm>
            <a:prstGeom prst="rect">
              <a:avLst/>
            </a:prstGeom>
          </p:spPr>
          <p:txBody>
            <a:bodyPr lIns="50800" tIns="50800" rIns="50800" bIns="50800" rtlCol="0" anchor="ctr"/>
            <a:lstStyle/>
            <a:p>
              <a:pPr algn="ctr">
                <a:lnSpc>
                  <a:spcPts val="1399"/>
                </a:lnSpc>
              </a:pPr>
              <a:endParaRPr/>
            </a:p>
          </p:txBody>
        </p:sp>
      </p:grpSp>
      <p:grpSp>
        <p:nvGrpSpPr>
          <p:cNvPr id="12" name="Group 12"/>
          <p:cNvGrpSpPr/>
          <p:nvPr/>
        </p:nvGrpSpPr>
        <p:grpSpPr>
          <a:xfrm>
            <a:off x="10807247" y="1214812"/>
            <a:ext cx="468257" cy="46825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7142"/>
            </a:solidFill>
          </p:spPr>
          <p:txBody>
            <a:bodyPr/>
            <a:lstStyle/>
            <a:p>
              <a:endParaRPr lang="en-US"/>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3447047" y="8131593"/>
            <a:ext cx="468257" cy="46825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7142"/>
            </a:solidFill>
          </p:spPr>
          <p:txBody>
            <a:bodyPr/>
            <a:lstStyle/>
            <a:p>
              <a:endParaRPr lang="en-US"/>
            </a:p>
          </p:txBody>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8" name="AutoShape 18"/>
          <p:cNvSpPr/>
          <p:nvPr/>
        </p:nvSpPr>
        <p:spPr>
          <a:xfrm flipV="1">
            <a:off x="8421401" y="7662725"/>
            <a:ext cx="2583801" cy="0"/>
          </a:xfrm>
          <a:prstGeom prst="line">
            <a:avLst/>
          </a:prstGeom>
          <a:ln w="76200" cap="flat">
            <a:solidFill>
              <a:srgbClr val="000000"/>
            </a:solidFill>
            <a:prstDash val="solid"/>
            <a:headEnd type="none" w="sm" len="sm"/>
            <a:tailEnd type="none" w="sm" len="sm"/>
          </a:ln>
        </p:spPr>
        <p:txBody>
          <a:bodyPr/>
          <a:lstStyle/>
          <a:p>
            <a:endParaRPr lang="en-US"/>
          </a:p>
        </p:txBody>
      </p:sp>
      <p:sp>
        <p:nvSpPr>
          <p:cNvPr id="19" name="TextBox 19"/>
          <p:cNvSpPr txBox="1"/>
          <p:nvPr/>
        </p:nvSpPr>
        <p:spPr>
          <a:xfrm>
            <a:off x="2293931" y="2578836"/>
            <a:ext cx="7217786" cy="1584999"/>
          </a:xfrm>
          <a:prstGeom prst="rect">
            <a:avLst/>
          </a:prstGeom>
        </p:spPr>
        <p:txBody>
          <a:bodyPr lIns="0" tIns="0" rIns="0" bIns="0" rtlCol="0" anchor="t">
            <a:spAutoFit/>
          </a:bodyPr>
          <a:lstStyle/>
          <a:p>
            <a:pPr algn="ctr">
              <a:lnSpc>
                <a:spcPts val="13088"/>
              </a:lnSpc>
              <a:spcBef>
                <a:spcPct val="0"/>
              </a:spcBef>
            </a:pPr>
            <a:r>
              <a:rPr lang="en-US" sz="9349">
                <a:solidFill>
                  <a:srgbClr val="000000"/>
                </a:solidFill>
                <a:latin typeface="League Spartan"/>
                <a:ea typeface="League Spartan"/>
                <a:cs typeface="League Spartan"/>
                <a:sym typeface="League Spartan"/>
              </a:rPr>
              <a:t>ADVANCED</a:t>
            </a:r>
          </a:p>
        </p:txBody>
      </p:sp>
      <p:sp>
        <p:nvSpPr>
          <p:cNvPr id="20" name="TextBox 20"/>
          <p:cNvSpPr txBox="1"/>
          <p:nvPr/>
        </p:nvSpPr>
        <p:spPr>
          <a:xfrm>
            <a:off x="1984079" y="3961180"/>
            <a:ext cx="7739571" cy="1584999"/>
          </a:xfrm>
          <a:prstGeom prst="rect">
            <a:avLst/>
          </a:prstGeom>
        </p:spPr>
        <p:txBody>
          <a:bodyPr lIns="0" tIns="0" rIns="0" bIns="0" rtlCol="0" anchor="t">
            <a:spAutoFit/>
          </a:bodyPr>
          <a:lstStyle/>
          <a:p>
            <a:pPr algn="ctr">
              <a:lnSpc>
                <a:spcPts val="13088"/>
              </a:lnSpc>
              <a:spcBef>
                <a:spcPct val="0"/>
              </a:spcBef>
            </a:pPr>
            <a:r>
              <a:rPr lang="en-US" sz="9349">
                <a:solidFill>
                  <a:srgbClr val="000000"/>
                </a:solidFill>
                <a:latin typeface="League Spartan"/>
                <a:ea typeface="League Spartan"/>
                <a:cs typeface="League Spartan"/>
                <a:sym typeface="League Spartan"/>
              </a:rPr>
              <a:t>LITERATURE</a:t>
            </a:r>
          </a:p>
        </p:txBody>
      </p:sp>
      <p:sp>
        <p:nvSpPr>
          <p:cNvPr id="21" name="TextBox 21"/>
          <p:cNvSpPr txBox="1"/>
          <p:nvPr/>
        </p:nvSpPr>
        <p:spPr>
          <a:xfrm>
            <a:off x="1860139" y="5374729"/>
            <a:ext cx="8523491" cy="1584999"/>
          </a:xfrm>
          <a:prstGeom prst="rect">
            <a:avLst/>
          </a:prstGeom>
        </p:spPr>
        <p:txBody>
          <a:bodyPr lIns="0" tIns="0" rIns="0" bIns="0" rtlCol="0" anchor="t">
            <a:spAutoFit/>
          </a:bodyPr>
          <a:lstStyle/>
          <a:p>
            <a:pPr algn="ctr">
              <a:lnSpc>
                <a:spcPts val="13088"/>
              </a:lnSpc>
              <a:spcBef>
                <a:spcPct val="0"/>
              </a:spcBef>
            </a:pPr>
            <a:r>
              <a:rPr lang="en-US" sz="9349">
                <a:solidFill>
                  <a:srgbClr val="000000"/>
                </a:solidFill>
                <a:latin typeface="League Spartan"/>
                <a:ea typeface="League Spartan"/>
                <a:cs typeface="League Spartan"/>
                <a:sym typeface="League Spartan"/>
              </a:rPr>
              <a:t>SEARCH I:</a:t>
            </a:r>
          </a:p>
        </p:txBody>
      </p:sp>
      <p:sp>
        <p:nvSpPr>
          <p:cNvPr id="22" name="TextBox 22"/>
          <p:cNvSpPr txBox="1"/>
          <p:nvPr/>
        </p:nvSpPr>
        <p:spPr>
          <a:xfrm>
            <a:off x="3081926" y="6894392"/>
            <a:ext cx="5339475" cy="1522732"/>
          </a:xfrm>
          <a:prstGeom prst="rect">
            <a:avLst/>
          </a:prstGeom>
        </p:spPr>
        <p:txBody>
          <a:bodyPr lIns="0" tIns="0" rIns="0" bIns="0" rtlCol="0" anchor="t">
            <a:spAutoFit/>
          </a:bodyPr>
          <a:lstStyle/>
          <a:p>
            <a:pPr algn="ctr">
              <a:lnSpc>
                <a:spcPts val="12512"/>
              </a:lnSpc>
              <a:spcBef>
                <a:spcPct val="0"/>
              </a:spcBef>
            </a:pPr>
            <a:r>
              <a:rPr lang="en-US" sz="8937">
                <a:solidFill>
                  <a:srgbClr val="E97142"/>
                </a:solidFill>
                <a:latin typeface="League Spartan"/>
                <a:ea typeface="League Spartan"/>
                <a:cs typeface="League Spartan"/>
                <a:sym typeface="League Spartan"/>
              </a:rPr>
              <a:t>SCOPUS</a:t>
            </a:r>
          </a:p>
        </p:txBody>
      </p:sp>
      <p:sp>
        <p:nvSpPr>
          <p:cNvPr id="23" name="TextBox 23"/>
          <p:cNvSpPr txBox="1"/>
          <p:nvPr/>
        </p:nvSpPr>
        <p:spPr>
          <a:xfrm>
            <a:off x="3543349" y="1673519"/>
            <a:ext cx="5157071" cy="630857"/>
          </a:xfrm>
          <a:prstGeom prst="rect">
            <a:avLst/>
          </a:prstGeom>
        </p:spPr>
        <p:txBody>
          <a:bodyPr lIns="0" tIns="0" rIns="0" bIns="0" rtlCol="0" anchor="t">
            <a:spAutoFit/>
          </a:bodyPr>
          <a:lstStyle/>
          <a:p>
            <a:pPr algn="ctr">
              <a:lnSpc>
                <a:spcPts val="5128"/>
              </a:lnSpc>
              <a:spcBef>
                <a:spcPct val="0"/>
              </a:spcBef>
            </a:pPr>
            <a:r>
              <a:rPr lang="en-US" sz="3663">
                <a:solidFill>
                  <a:srgbClr val="000000"/>
                </a:solidFill>
                <a:latin typeface="League Spartan"/>
                <a:ea typeface="League Spartan"/>
                <a:cs typeface="League Spartan"/>
                <a:sym typeface="League Spartan"/>
              </a:rPr>
              <a:t>MODUL LSC200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31579" y="2882751"/>
            <a:ext cx="14932724" cy="4741251"/>
          </a:xfrm>
          <a:custGeom>
            <a:avLst/>
            <a:gdLst/>
            <a:ahLst/>
            <a:cxnLst/>
            <a:rect l="l" t="t" r="r" b="b"/>
            <a:pathLst>
              <a:path w="14932724" h="4741251">
                <a:moveTo>
                  <a:pt x="0" y="0"/>
                </a:moveTo>
                <a:lnTo>
                  <a:pt x="14932724" y="0"/>
                </a:lnTo>
                <a:lnTo>
                  <a:pt x="14932724" y="4741251"/>
                </a:lnTo>
                <a:lnTo>
                  <a:pt x="0" y="4741251"/>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969901" y="1177862"/>
            <a:ext cx="15927721" cy="978052"/>
          </a:xfrm>
          <a:prstGeom prst="rect">
            <a:avLst/>
          </a:prstGeom>
        </p:spPr>
        <p:txBody>
          <a:bodyPr lIns="0" tIns="0" rIns="0" bIns="0" rtlCol="0" anchor="t">
            <a:spAutoFit/>
          </a:bodyPr>
          <a:lstStyle/>
          <a:p>
            <a:pPr algn="l">
              <a:lnSpc>
                <a:spcPts val="8041"/>
              </a:lnSpc>
              <a:spcBef>
                <a:spcPct val="0"/>
              </a:spcBef>
            </a:pPr>
            <a:r>
              <a:rPr lang="en-US" sz="5744">
                <a:solidFill>
                  <a:srgbClr val="000000"/>
                </a:solidFill>
                <a:latin typeface="League Spartan"/>
                <a:ea typeface="League Spartan"/>
                <a:cs typeface="League Spartan"/>
                <a:sym typeface="League Spartan"/>
              </a:rPr>
              <a:t>AUTHOR SEARCH</a:t>
            </a:r>
          </a:p>
        </p:txBody>
      </p:sp>
      <p:sp>
        <p:nvSpPr>
          <p:cNvPr id="8" name="TextBox 8"/>
          <p:cNvSpPr txBox="1"/>
          <p:nvPr/>
        </p:nvSpPr>
        <p:spPr>
          <a:xfrm>
            <a:off x="1892000" y="7809226"/>
            <a:ext cx="15064420" cy="430292"/>
          </a:xfrm>
          <a:prstGeom prst="rect">
            <a:avLst/>
          </a:prstGeom>
        </p:spPr>
        <p:txBody>
          <a:bodyPr lIns="0" tIns="0" rIns="0" bIns="0" rtlCol="0" anchor="t">
            <a:spAutoFit/>
          </a:bodyPr>
          <a:lstStyle/>
          <a:p>
            <a:pPr algn="ctr">
              <a:lnSpc>
                <a:spcPts val="3583"/>
              </a:lnSpc>
            </a:pPr>
            <a:r>
              <a:rPr lang="en-US" sz="2559" b="1">
                <a:solidFill>
                  <a:srgbClr val="000000"/>
                </a:solidFill>
                <a:latin typeface="Montserrat Bold"/>
                <a:ea typeface="Montserrat Bold"/>
                <a:cs typeface="Montserrat Bold"/>
                <a:sym typeface="Montserrat Bold"/>
              </a:rPr>
              <a:t>Enter Author last name &amp; Enter Author first name</a:t>
            </a:r>
          </a:p>
        </p:txBody>
      </p:sp>
      <p:sp>
        <p:nvSpPr>
          <p:cNvPr id="9" name="Freeform 9"/>
          <p:cNvSpPr/>
          <p:nvPr/>
        </p:nvSpPr>
        <p:spPr>
          <a:xfrm>
            <a:off x="13892000" y="119213"/>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969901" y="2155914"/>
            <a:ext cx="12666337" cy="6028012"/>
          </a:xfrm>
          <a:custGeom>
            <a:avLst/>
            <a:gdLst/>
            <a:ahLst/>
            <a:cxnLst/>
            <a:rect l="l" t="t" r="r" b="b"/>
            <a:pathLst>
              <a:path w="12666337" h="6028012">
                <a:moveTo>
                  <a:pt x="0" y="0"/>
                </a:moveTo>
                <a:lnTo>
                  <a:pt x="12666338" y="0"/>
                </a:lnTo>
                <a:lnTo>
                  <a:pt x="12666338" y="6028013"/>
                </a:lnTo>
                <a:lnTo>
                  <a:pt x="0" y="6028013"/>
                </a:lnTo>
                <a:lnTo>
                  <a:pt x="0" y="0"/>
                </a:lnTo>
                <a:close/>
              </a:path>
            </a:pathLst>
          </a:custGeom>
          <a:blipFill>
            <a:blip r:embed="rId4"/>
            <a:stretch>
              <a:fillRect/>
            </a:stretch>
          </a:blipFill>
        </p:spPr>
        <p:txBody>
          <a:bodyPr/>
          <a:lstStyle/>
          <a:p>
            <a:endParaRPr lang="en-US"/>
          </a:p>
        </p:txBody>
      </p:sp>
      <p:sp>
        <p:nvSpPr>
          <p:cNvPr id="4" name="Freeform 4"/>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5159258" y="5169920"/>
            <a:ext cx="9549008" cy="2066058"/>
          </a:xfrm>
          <a:custGeom>
            <a:avLst/>
            <a:gdLst/>
            <a:ahLst/>
            <a:cxnLst/>
            <a:rect l="l" t="t" r="r" b="b"/>
            <a:pathLst>
              <a:path w="9549008" h="2066058">
                <a:moveTo>
                  <a:pt x="0" y="0"/>
                </a:moveTo>
                <a:lnTo>
                  <a:pt x="9549008" y="0"/>
                </a:lnTo>
                <a:lnTo>
                  <a:pt x="9549008" y="2066059"/>
                </a:lnTo>
                <a:lnTo>
                  <a:pt x="0" y="2066059"/>
                </a:lnTo>
                <a:lnTo>
                  <a:pt x="0" y="0"/>
                </a:lnTo>
                <a:close/>
              </a:path>
            </a:pathLst>
          </a:custGeom>
          <a:blipFill>
            <a:blip r:embed="rId5">
              <a:extLst>
                <a:ext uri="{96DAC541-7B7A-43D3-8B79-37D633B846F1}">
                  <asvg:svgBlip xmlns:asvg="http://schemas.microsoft.com/office/drawing/2016/SVG/main" r:embed="rId6"/>
                </a:ext>
              </a:extLst>
            </a:blip>
            <a:stretch>
              <a:fillRect/>
            </a:stretch>
          </a:blipFill>
          <a:ln w="95250" cap="sq">
            <a:solidFill>
              <a:srgbClr val="FA3A2F"/>
            </a:solidFill>
            <a:prstDash val="solid"/>
            <a:miter/>
          </a:ln>
        </p:spPr>
        <p:txBody>
          <a:bodyPr/>
          <a:lstStyle/>
          <a:p>
            <a:endParaRPr lang="en-US"/>
          </a:p>
        </p:txBody>
      </p:sp>
      <p:sp>
        <p:nvSpPr>
          <p:cNvPr id="8" name="TextBox 8"/>
          <p:cNvSpPr txBox="1"/>
          <p:nvPr/>
        </p:nvSpPr>
        <p:spPr>
          <a:xfrm>
            <a:off x="1969901" y="1177862"/>
            <a:ext cx="15927721" cy="978052"/>
          </a:xfrm>
          <a:prstGeom prst="rect">
            <a:avLst/>
          </a:prstGeom>
        </p:spPr>
        <p:txBody>
          <a:bodyPr lIns="0" tIns="0" rIns="0" bIns="0" rtlCol="0" anchor="t">
            <a:spAutoFit/>
          </a:bodyPr>
          <a:lstStyle/>
          <a:p>
            <a:pPr algn="l">
              <a:lnSpc>
                <a:spcPts val="8041"/>
              </a:lnSpc>
              <a:spcBef>
                <a:spcPct val="0"/>
              </a:spcBef>
            </a:pPr>
            <a:r>
              <a:rPr lang="en-US" sz="5744">
                <a:solidFill>
                  <a:srgbClr val="000000"/>
                </a:solidFill>
                <a:latin typeface="League Spartan"/>
                <a:ea typeface="League Spartan"/>
                <a:cs typeface="League Spartan"/>
                <a:sym typeface="League Spartan"/>
              </a:rPr>
              <a:t>AUTHOR SEARCH &gt; REFINE RESULTS</a:t>
            </a:r>
          </a:p>
        </p:txBody>
      </p:sp>
      <p:sp>
        <p:nvSpPr>
          <p:cNvPr id="9" name="TextBox 9"/>
          <p:cNvSpPr txBox="1"/>
          <p:nvPr/>
        </p:nvSpPr>
        <p:spPr>
          <a:xfrm>
            <a:off x="1611790" y="8828008"/>
            <a:ext cx="15064420" cy="430292"/>
          </a:xfrm>
          <a:prstGeom prst="rect">
            <a:avLst/>
          </a:prstGeom>
        </p:spPr>
        <p:txBody>
          <a:bodyPr lIns="0" tIns="0" rIns="0" bIns="0" rtlCol="0" anchor="t">
            <a:spAutoFit/>
          </a:bodyPr>
          <a:lstStyle/>
          <a:p>
            <a:pPr algn="ctr">
              <a:lnSpc>
                <a:spcPts val="3583"/>
              </a:lnSpc>
            </a:pPr>
            <a:r>
              <a:rPr lang="en-US" sz="2559" b="1">
                <a:solidFill>
                  <a:srgbClr val="000000"/>
                </a:solidFill>
                <a:latin typeface="Montserrat Bold"/>
                <a:ea typeface="Montserrat Bold"/>
                <a:cs typeface="Montserrat Bold"/>
                <a:sym typeface="Montserrat Bold"/>
              </a:rPr>
              <a:t>Refine Results &gt; Anuar, Tengku Shahrul (UiTM)</a:t>
            </a:r>
          </a:p>
        </p:txBody>
      </p:sp>
      <p:sp>
        <p:nvSpPr>
          <p:cNvPr id="10" name="Freeform 10"/>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887465" y="2211038"/>
            <a:ext cx="14097123" cy="6526446"/>
          </a:xfrm>
          <a:custGeom>
            <a:avLst/>
            <a:gdLst/>
            <a:ahLst/>
            <a:cxnLst/>
            <a:rect l="l" t="t" r="r" b="b"/>
            <a:pathLst>
              <a:path w="14097123" h="6526446">
                <a:moveTo>
                  <a:pt x="0" y="0"/>
                </a:moveTo>
                <a:lnTo>
                  <a:pt x="14097123" y="0"/>
                </a:lnTo>
                <a:lnTo>
                  <a:pt x="14097123" y="6526446"/>
                </a:lnTo>
                <a:lnTo>
                  <a:pt x="0" y="6526446"/>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969901" y="1177862"/>
            <a:ext cx="15927721" cy="978052"/>
          </a:xfrm>
          <a:prstGeom prst="rect">
            <a:avLst/>
          </a:prstGeom>
        </p:spPr>
        <p:txBody>
          <a:bodyPr lIns="0" tIns="0" rIns="0" bIns="0" rtlCol="0" anchor="t">
            <a:spAutoFit/>
          </a:bodyPr>
          <a:lstStyle/>
          <a:p>
            <a:pPr algn="l">
              <a:lnSpc>
                <a:spcPts val="8041"/>
              </a:lnSpc>
              <a:spcBef>
                <a:spcPct val="0"/>
              </a:spcBef>
            </a:pPr>
            <a:r>
              <a:rPr lang="en-US" sz="5744">
                <a:solidFill>
                  <a:srgbClr val="000000"/>
                </a:solidFill>
                <a:latin typeface="League Spartan"/>
                <a:ea typeface="League Spartan"/>
                <a:cs typeface="League Spartan"/>
                <a:sym typeface="League Spartan"/>
              </a:rPr>
              <a:t>AUTHOR METRICS OVERVIEW</a:t>
            </a:r>
          </a:p>
        </p:txBody>
      </p:sp>
      <p:sp>
        <p:nvSpPr>
          <p:cNvPr id="8" name="Freeform 8"/>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909790" y="2202870"/>
            <a:ext cx="14074798" cy="6536219"/>
          </a:xfrm>
          <a:custGeom>
            <a:avLst/>
            <a:gdLst/>
            <a:ahLst/>
            <a:cxnLst/>
            <a:rect l="l" t="t" r="r" b="b"/>
            <a:pathLst>
              <a:path w="14074798" h="6536219">
                <a:moveTo>
                  <a:pt x="0" y="0"/>
                </a:moveTo>
                <a:lnTo>
                  <a:pt x="14074798" y="0"/>
                </a:lnTo>
                <a:lnTo>
                  <a:pt x="14074798" y="6536220"/>
                </a:lnTo>
                <a:lnTo>
                  <a:pt x="0" y="6536220"/>
                </a:lnTo>
                <a:lnTo>
                  <a:pt x="0" y="0"/>
                </a:lnTo>
                <a:close/>
              </a:path>
            </a:pathLst>
          </a:custGeom>
          <a:blipFill>
            <a:blip r:embed="rId4"/>
            <a:stretch>
              <a:fillRect/>
            </a:stretch>
          </a:blipFill>
        </p:spPr>
        <p:txBody>
          <a:bodyPr/>
          <a:lstStyle/>
          <a:p>
            <a:endParaRPr lang="en-US"/>
          </a:p>
        </p:txBody>
      </p:sp>
      <p:sp>
        <p:nvSpPr>
          <p:cNvPr id="7" name="Freeform 7"/>
          <p:cNvSpPr/>
          <p:nvPr/>
        </p:nvSpPr>
        <p:spPr>
          <a:xfrm>
            <a:off x="9332911" y="4023659"/>
            <a:ext cx="1835601" cy="899444"/>
          </a:xfrm>
          <a:custGeom>
            <a:avLst/>
            <a:gdLst/>
            <a:ahLst/>
            <a:cxnLst/>
            <a:rect l="l" t="t" r="r" b="b"/>
            <a:pathLst>
              <a:path w="1835601" h="899444">
                <a:moveTo>
                  <a:pt x="0" y="0"/>
                </a:moveTo>
                <a:lnTo>
                  <a:pt x="1835601" y="0"/>
                </a:lnTo>
                <a:lnTo>
                  <a:pt x="1835601" y="899444"/>
                </a:lnTo>
                <a:lnTo>
                  <a:pt x="0" y="8994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1969901" y="1177862"/>
            <a:ext cx="15927721" cy="978052"/>
          </a:xfrm>
          <a:prstGeom prst="rect">
            <a:avLst/>
          </a:prstGeom>
        </p:spPr>
        <p:txBody>
          <a:bodyPr lIns="0" tIns="0" rIns="0" bIns="0" rtlCol="0" anchor="t">
            <a:spAutoFit/>
          </a:bodyPr>
          <a:lstStyle/>
          <a:p>
            <a:pPr algn="l">
              <a:lnSpc>
                <a:spcPts val="8041"/>
              </a:lnSpc>
              <a:spcBef>
                <a:spcPct val="0"/>
              </a:spcBef>
            </a:pPr>
            <a:r>
              <a:rPr lang="en-US" sz="5744">
                <a:solidFill>
                  <a:srgbClr val="000000"/>
                </a:solidFill>
                <a:latin typeface="League Spartan"/>
                <a:ea typeface="League Spartan"/>
                <a:cs typeface="League Spartan"/>
                <a:sym typeface="League Spartan"/>
              </a:rPr>
              <a:t>AUTHOR &gt; TOPICS</a:t>
            </a:r>
          </a:p>
        </p:txBody>
      </p:sp>
      <p:sp>
        <p:nvSpPr>
          <p:cNvPr id="9" name="TextBox 9"/>
          <p:cNvSpPr txBox="1"/>
          <p:nvPr/>
        </p:nvSpPr>
        <p:spPr>
          <a:xfrm>
            <a:off x="1540461" y="9210675"/>
            <a:ext cx="15064420" cy="430292"/>
          </a:xfrm>
          <a:prstGeom prst="rect">
            <a:avLst/>
          </a:prstGeom>
        </p:spPr>
        <p:txBody>
          <a:bodyPr lIns="0" tIns="0" rIns="0" bIns="0" rtlCol="0" anchor="t">
            <a:spAutoFit/>
          </a:bodyPr>
          <a:lstStyle/>
          <a:p>
            <a:pPr algn="ctr">
              <a:lnSpc>
                <a:spcPts val="3583"/>
              </a:lnSpc>
            </a:pPr>
            <a:r>
              <a:rPr lang="en-US" sz="2559" b="1">
                <a:solidFill>
                  <a:srgbClr val="000000"/>
                </a:solidFill>
                <a:latin typeface="Montserrat Bold"/>
                <a:ea typeface="Montserrat Bold"/>
                <a:cs typeface="Montserrat Bold"/>
                <a:sym typeface="Montserrat Bold"/>
              </a:rPr>
              <a:t>Documents, Cited by, Topics</a:t>
            </a:r>
          </a:p>
        </p:txBody>
      </p:sp>
      <p:sp>
        <p:nvSpPr>
          <p:cNvPr id="10" name="Freeform 10"/>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87547" y="2218693"/>
            <a:ext cx="14528220" cy="6709474"/>
          </a:xfrm>
          <a:custGeom>
            <a:avLst/>
            <a:gdLst/>
            <a:ahLst/>
            <a:cxnLst/>
            <a:rect l="l" t="t" r="r" b="b"/>
            <a:pathLst>
              <a:path w="14528220" h="6709474">
                <a:moveTo>
                  <a:pt x="0" y="0"/>
                </a:moveTo>
                <a:lnTo>
                  <a:pt x="14528220" y="0"/>
                </a:lnTo>
                <a:lnTo>
                  <a:pt x="14528220" y="6709475"/>
                </a:lnTo>
                <a:lnTo>
                  <a:pt x="0" y="6709475"/>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969901" y="1177862"/>
            <a:ext cx="15927721" cy="978052"/>
          </a:xfrm>
          <a:prstGeom prst="rect">
            <a:avLst/>
          </a:prstGeom>
        </p:spPr>
        <p:txBody>
          <a:bodyPr lIns="0" tIns="0" rIns="0" bIns="0" rtlCol="0" anchor="t">
            <a:spAutoFit/>
          </a:bodyPr>
          <a:lstStyle/>
          <a:p>
            <a:pPr algn="l">
              <a:lnSpc>
                <a:spcPts val="8041"/>
              </a:lnSpc>
              <a:spcBef>
                <a:spcPct val="0"/>
              </a:spcBef>
            </a:pPr>
            <a:r>
              <a:rPr lang="en-US" sz="5744">
                <a:solidFill>
                  <a:srgbClr val="000000"/>
                </a:solidFill>
                <a:latin typeface="League Spartan"/>
                <a:ea typeface="League Spartan"/>
                <a:cs typeface="League Spartan"/>
                <a:sym typeface="League Spartan"/>
              </a:rPr>
              <a:t>AUTHORS &gt; CO-AUTHORS</a:t>
            </a:r>
          </a:p>
        </p:txBody>
      </p:sp>
      <p:sp>
        <p:nvSpPr>
          <p:cNvPr id="8" name="Freeform 8"/>
          <p:cNvSpPr/>
          <p:nvPr/>
        </p:nvSpPr>
        <p:spPr>
          <a:xfrm>
            <a:off x="8033856" y="4018633"/>
            <a:ext cx="1835601" cy="899444"/>
          </a:xfrm>
          <a:custGeom>
            <a:avLst/>
            <a:gdLst/>
            <a:ahLst/>
            <a:cxnLst/>
            <a:rect l="l" t="t" r="r" b="b"/>
            <a:pathLst>
              <a:path w="1835601" h="899444">
                <a:moveTo>
                  <a:pt x="0" y="0"/>
                </a:moveTo>
                <a:lnTo>
                  <a:pt x="1835601" y="0"/>
                </a:lnTo>
                <a:lnTo>
                  <a:pt x="1835601" y="899444"/>
                </a:lnTo>
                <a:lnTo>
                  <a:pt x="0" y="8994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8033856" y="4018633"/>
            <a:ext cx="1835601" cy="899444"/>
          </a:xfrm>
          <a:custGeom>
            <a:avLst/>
            <a:gdLst/>
            <a:ahLst/>
            <a:cxnLst/>
            <a:rect l="l" t="t" r="r" b="b"/>
            <a:pathLst>
              <a:path w="1835601" h="899444">
                <a:moveTo>
                  <a:pt x="0" y="0"/>
                </a:moveTo>
                <a:lnTo>
                  <a:pt x="1835601" y="0"/>
                </a:lnTo>
                <a:lnTo>
                  <a:pt x="1835601" y="899444"/>
                </a:lnTo>
                <a:lnTo>
                  <a:pt x="0" y="899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2095438" y="2155914"/>
            <a:ext cx="14097123" cy="6526446"/>
          </a:xfrm>
          <a:custGeom>
            <a:avLst/>
            <a:gdLst/>
            <a:ahLst/>
            <a:cxnLst/>
            <a:rect l="l" t="t" r="r" b="b"/>
            <a:pathLst>
              <a:path w="14097123" h="6526446">
                <a:moveTo>
                  <a:pt x="0" y="0"/>
                </a:moveTo>
                <a:lnTo>
                  <a:pt x="14097124" y="0"/>
                </a:lnTo>
                <a:lnTo>
                  <a:pt x="14097124" y="6526446"/>
                </a:lnTo>
                <a:lnTo>
                  <a:pt x="0" y="6526446"/>
                </a:lnTo>
                <a:lnTo>
                  <a:pt x="0" y="0"/>
                </a:lnTo>
                <a:close/>
              </a:path>
            </a:pathLst>
          </a:custGeom>
          <a:blipFill>
            <a:blip r:embed="rId6"/>
            <a:stretch>
              <a:fillRect/>
            </a:stretch>
          </a:blipFill>
        </p:spPr>
        <p:txBody>
          <a:bodyPr/>
          <a:lstStyle/>
          <a:p>
            <a:endParaRPr lang="en-US"/>
          </a:p>
        </p:txBody>
      </p:sp>
      <p:sp>
        <p:nvSpPr>
          <p:cNvPr id="8" name="TextBox 8"/>
          <p:cNvSpPr txBox="1"/>
          <p:nvPr/>
        </p:nvSpPr>
        <p:spPr>
          <a:xfrm>
            <a:off x="1969901" y="1177862"/>
            <a:ext cx="15927721" cy="978052"/>
          </a:xfrm>
          <a:prstGeom prst="rect">
            <a:avLst/>
          </a:prstGeom>
        </p:spPr>
        <p:txBody>
          <a:bodyPr lIns="0" tIns="0" rIns="0" bIns="0" rtlCol="0" anchor="t">
            <a:spAutoFit/>
          </a:bodyPr>
          <a:lstStyle/>
          <a:p>
            <a:pPr algn="l">
              <a:lnSpc>
                <a:spcPts val="8041"/>
              </a:lnSpc>
              <a:spcBef>
                <a:spcPct val="0"/>
              </a:spcBef>
            </a:pPr>
            <a:r>
              <a:rPr lang="en-US" sz="5744">
                <a:solidFill>
                  <a:srgbClr val="000000"/>
                </a:solidFill>
                <a:latin typeface="League Spartan"/>
                <a:ea typeface="League Spartan"/>
                <a:cs typeface="League Spartan"/>
                <a:sym typeface="League Spartan"/>
              </a:rPr>
              <a:t>ANALYZE AUTHOR OUTPUT</a:t>
            </a:r>
          </a:p>
        </p:txBody>
      </p:sp>
      <p:sp>
        <p:nvSpPr>
          <p:cNvPr id="9" name="Freeform 9"/>
          <p:cNvSpPr/>
          <p:nvPr/>
        </p:nvSpPr>
        <p:spPr>
          <a:xfrm>
            <a:off x="3211590" y="8053285"/>
            <a:ext cx="1835601" cy="899444"/>
          </a:xfrm>
          <a:custGeom>
            <a:avLst/>
            <a:gdLst/>
            <a:ahLst/>
            <a:cxnLst/>
            <a:rect l="l" t="t" r="r" b="b"/>
            <a:pathLst>
              <a:path w="1835601" h="899444">
                <a:moveTo>
                  <a:pt x="0" y="0"/>
                </a:moveTo>
                <a:lnTo>
                  <a:pt x="1835601" y="0"/>
                </a:lnTo>
                <a:lnTo>
                  <a:pt x="1835601" y="899444"/>
                </a:lnTo>
                <a:lnTo>
                  <a:pt x="0" y="8994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913585" y="2127711"/>
            <a:ext cx="14071003" cy="6701472"/>
          </a:xfrm>
          <a:custGeom>
            <a:avLst/>
            <a:gdLst/>
            <a:ahLst/>
            <a:cxnLst/>
            <a:rect l="l" t="t" r="r" b="b"/>
            <a:pathLst>
              <a:path w="14071003" h="6701472">
                <a:moveTo>
                  <a:pt x="0" y="0"/>
                </a:moveTo>
                <a:lnTo>
                  <a:pt x="14071003" y="0"/>
                </a:lnTo>
                <a:lnTo>
                  <a:pt x="14071003" y="6701471"/>
                </a:lnTo>
                <a:lnTo>
                  <a:pt x="0" y="6701471"/>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969901" y="1177862"/>
            <a:ext cx="15927721" cy="978052"/>
          </a:xfrm>
          <a:prstGeom prst="rect">
            <a:avLst/>
          </a:prstGeom>
        </p:spPr>
        <p:txBody>
          <a:bodyPr lIns="0" tIns="0" rIns="0" bIns="0" rtlCol="0" anchor="t">
            <a:spAutoFit/>
          </a:bodyPr>
          <a:lstStyle/>
          <a:p>
            <a:pPr algn="l">
              <a:lnSpc>
                <a:spcPts val="8041"/>
              </a:lnSpc>
              <a:spcBef>
                <a:spcPct val="0"/>
              </a:spcBef>
            </a:pPr>
            <a:r>
              <a:rPr lang="en-US" sz="5744">
                <a:solidFill>
                  <a:srgbClr val="000000"/>
                </a:solidFill>
                <a:latin typeface="League Spartan"/>
                <a:ea typeface="League Spartan"/>
                <a:cs typeface="League Spartan"/>
                <a:sym typeface="League Spartan"/>
              </a:rPr>
              <a:t>ANALYZE AUTHOR OUTPUT</a:t>
            </a:r>
          </a:p>
        </p:txBody>
      </p:sp>
      <p:sp>
        <p:nvSpPr>
          <p:cNvPr id="8" name="Freeform 8"/>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1028700" y="3142369"/>
            <a:ext cx="15927721" cy="5033538"/>
          </a:xfrm>
          <a:custGeom>
            <a:avLst/>
            <a:gdLst/>
            <a:ahLst/>
            <a:cxnLst/>
            <a:rect l="l" t="t" r="r" b="b"/>
            <a:pathLst>
              <a:path w="15927721" h="5033538">
                <a:moveTo>
                  <a:pt x="0" y="0"/>
                </a:moveTo>
                <a:lnTo>
                  <a:pt x="15927721" y="0"/>
                </a:lnTo>
                <a:lnTo>
                  <a:pt x="15927721" y="5033538"/>
                </a:lnTo>
                <a:lnTo>
                  <a:pt x="0" y="5033538"/>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SEARCH AFFILIATION / ORGANIZATION</a:t>
            </a:r>
          </a:p>
        </p:txBody>
      </p:sp>
      <p:sp>
        <p:nvSpPr>
          <p:cNvPr id="9" name="TextBox 9"/>
          <p:cNvSpPr txBox="1"/>
          <p:nvPr/>
        </p:nvSpPr>
        <p:spPr>
          <a:xfrm>
            <a:off x="1460350" y="8539441"/>
            <a:ext cx="15064420" cy="877967"/>
          </a:xfrm>
          <a:prstGeom prst="rect">
            <a:avLst/>
          </a:prstGeom>
        </p:spPr>
        <p:txBody>
          <a:bodyPr lIns="0" tIns="0" rIns="0" bIns="0" rtlCol="0" anchor="t">
            <a:spAutoFit/>
          </a:bodyPr>
          <a:lstStyle/>
          <a:p>
            <a:pPr algn="ctr">
              <a:lnSpc>
                <a:spcPts val="3583"/>
              </a:lnSpc>
            </a:pPr>
            <a:r>
              <a:rPr lang="en-US" sz="2559">
                <a:solidFill>
                  <a:srgbClr val="000000"/>
                </a:solidFill>
                <a:latin typeface="Montserrat"/>
                <a:ea typeface="Montserrat"/>
                <a:cs typeface="Montserrat"/>
                <a:sym typeface="Montserrat"/>
              </a:rPr>
              <a:t>Search Organizations </a:t>
            </a:r>
            <a:r>
              <a:rPr lang="en-US" sz="2559" b="1">
                <a:solidFill>
                  <a:srgbClr val="000000"/>
                </a:solidFill>
                <a:latin typeface="Montserrat Bold"/>
                <a:ea typeface="Montserrat Bold"/>
                <a:cs typeface="Montserrat Bold"/>
                <a:sym typeface="Montserrat Bold"/>
              </a:rPr>
              <a:t>Universiti Teknologi MARA</a:t>
            </a:r>
          </a:p>
          <a:p>
            <a:pPr algn="ctr">
              <a:lnSpc>
                <a:spcPts val="3583"/>
              </a:lnSpc>
            </a:pPr>
            <a:r>
              <a:rPr lang="en-US" sz="2559" b="1">
                <a:solidFill>
                  <a:srgbClr val="000000"/>
                </a:solidFill>
                <a:latin typeface="Montserrat Bold"/>
                <a:ea typeface="Montserrat Bold"/>
                <a:cs typeface="Montserrat Bold"/>
                <a:sym typeface="Montserrat Bold"/>
              </a:rPr>
              <a:t>*The organization (university, laboratory etc.) to which an author is affiliated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1969901" y="2380069"/>
            <a:ext cx="14014686" cy="6648392"/>
          </a:xfrm>
          <a:custGeom>
            <a:avLst/>
            <a:gdLst/>
            <a:ahLst/>
            <a:cxnLst/>
            <a:rect l="l" t="t" r="r" b="b"/>
            <a:pathLst>
              <a:path w="14014686" h="6648392">
                <a:moveTo>
                  <a:pt x="0" y="0"/>
                </a:moveTo>
                <a:lnTo>
                  <a:pt x="14014687" y="0"/>
                </a:lnTo>
                <a:lnTo>
                  <a:pt x="14014687" y="6648393"/>
                </a:lnTo>
                <a:lnTo>
                  <a:pt x="0" y="6648393"/>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AFFILIATION / ORGANIZATION DETAILS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1028700" y="4582931"/>
            <a:ext cx="12656816" cy="5151249"/>
          </a:xfrm>
          <a:custGeom>
            <a:avLst/>
            <a:gdLst/>
            <a:ahLst/>
            <a:cxnLst/>
            <a:rect l="l" t="t" r="r" b="b"/>
            <a:pathLst>
              <a:path w="12656816" h="5151249">
                <a:moveTo>
                  <a:pt x="0" y="0"/>
                </a:moveTo>
                <a:lnTo>
                  <a:pt x="12656816" y="0"/>
                </a:lnTo>
                <a:lnTo>
                  <a:pt x="12656816" y="5151248"/>
                </a:lnTo>
                <a:lnTo>
                  <a:pt x="0" y="5151248"/>
                </a:lnTo>
                <a:lnTo>
                  <a:pt x="0" y="0"/>
                </a:lnTo>
                <a:close/>
              </a:path>
            </a:pathLst>
          </a:custGeom>
          <a:blipFill>
            <a:blip r:embed="rId5"/>
            <a:stretch>
              <a:fillRect/>
            </a:stretch>
          </a:blipFill>
        </p:spPr>
        <p:txBody>
          <a:bodyPr/>
          <a:lstStyle/>
          <a:p>
            <a:endParaRPr lang="en-US"/>
          </a:p>
        </p:txBody>
      </p:sp>
      <p:sp>
        <p:nvSpPr>
          <p:cNvPr id="8" name="Freeform 8"/>
          <p:cNvSpPr/>
          <p:nvPr/>
        </p:nvSpPr>
        <p:spPr>
          <a:xfrm>
            <a:off x="10515046" y="5619379"/>
            <a:ext cx="2925249" cy="4114800"/>
          </a:xfrm>
          <a:custGeom>
            <a:avLst/>
            <a:gdLst/>
            <a:ahLst/>
            <a:cxnLst/>
            <a:rect l="l" t="t" r="r" b="b"/>
            <a:pathLst>
              <a:path w="2925249" h="4114800">
                <a:moveTo>
                  <a:pt x="0" y="0"/>
                </a:moveTo>
                <a:lnTo>
                  <a:pt x="2925249" y="0"/>
                </a:lnTo>
                <a:lnTo>
                  <a:pt x="292524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171289" y="7849911"/>
            <a:ext cx="6436941" cy="1884268"/>
          </a:xfrm>
          <a:custGeom>
            <a:avLst/>
            <a:gdLst/>
            <a:ahLst/>
            <a:cxnLst/>
            <a:rect l="l" t="t" r="r" b="b"/>
            <a:pathLst>
              <a:path w="6436941" h="1884268">
                <a:moveTo>
                  <a:pt x="0" y="0"/>
                </a:moveTo>
                <a:lnTo>
                  <a:pt x="6436940" y="0"/>
                </a:lnTo>
                <a:lnTo>
                  <a:pt x="6436940" y="1884268"/>
                </a:lnTo>
                <a:lnTo>
                  <a:pt x="0" y="18842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ADVANCED SEARCH</a:t>
            </a:r>
          </a:p>
        </p:txBody>
      </p:sp>
      <p:sp>
        <p:nvSpPr>
          <p:cNvPr id="11" name="TextBox 11"/>
          <p:cNvSpPr txBox="1"/>
          <p:nvPr/>
        </p:nvSpPr>
        <p:spPr>
          <a:xfrm>
            <a:off x="920167" y="2446515"/>
            <a:ext cx="15064420" cy="2668667"/>
          </a:xfrm>
          <a:prstGeom prst="rect">
            <a:avLst/>
          </a:prstGeom>
        </p:spPr>
        <p:txBody>
          <a:bodyPr lIns="0" tIns="0" rIns="0" bIns="0" rtlCol="0" anchor="t">
            <a:spAutoFit/>
          </a:bodyPr>
          <a:lstStyle/>
          <a:p>
            <a:pPr algn="l">
              <a:lnSpc>
                <a:spcPts val="3583"/>
              </a:lnSpc>
            </a:pPr>
            <a:r>
              <a:rPr lang="en-US" sz="2559">
                <a:solidFill>
                  <a:srgbClr val="000000"/>
                </a:solidFill>
                <a:latin typeface="Montserrat"/>
                <a:ea typeface="Montserrat"/>
                <a:cs typeface="Montserrat"/>
                <a:sym typeface="Montserrat"/>
              </a:rPr>
              <a:t>On the Advanced search form, you can create a search using field codes, proximity operators, or Boolean operators to narrow the scope of the search. </a:t>
            </a:r>
          </a:p>
          <a:p>
            <a:pPr algn="l">
              <a:lnSpc>
                <a:spcPts val="3583"/>
              </a:lnSpc>
            </a:pPr>
            <a:r>
              <a:rPr lang="en-US" sz="2559">
                <a:solidFill>
                  <a:srgbClr val="000000"/>
                </a:solidFill>
                <a:latin typeface="Montserrat"/>
                <a:ea typeface="Montserrat"/>
                <a:cs typeface="Montserrat"/>
                <a:sym typeface="Montserrat"/>
              </a:rPr>
              <a:t>Advanced Search Tips: </a:t>
            </a:r>
            <a:r>
              <a:rPr lang="en-US" sz="2559" u="sng">
                <a:solidFill>
                  <a:srgbClr val="000000"/>
                </a:solidFill>
                <a:latin typeface="Montserrat"/>
                <a:ea typeface="Montserrat"/>
                <a:cs typeface="Montserrat"/>
                <a:sym typeface="Montserrat"/>
                <a:hlinkClick r:id="rId10" tooltip="https://service.elsevier.com/app/answers/detail/a_id/11365/supporthub/scopus/"/>
              </a:rPr>
              <a:t>https://service.elsevier.com/app/answers/detail/a_id/11365/supporthub/scopus/#tips</a:t>
            </a:r>
          </a:p>
          <a:p>
            <a:pPr algn="l">
              <a:lnSpc>
                <a:spcPts val="3583"/>
              </a:lnSpc>
            </a:pPr>
            <a:endParaRPr lang="en-US" sz="2559" u="sng">
              <a:solidFill>
                <a:srgbClr val="000000"/>
              </a:solidFill>
              <a:latin typeface="Montserrat"/>
              <a:ea typeface="Montserrat"/>
              <a:cs typeface="Montserrat"/>
              <a:sym typeface="Montserrat"/>
              <a:hlinkClick r:id="rId10" tooltip="https://service.elsevier.com/app/answers/detail/a_id/11365/supporthub/scopus/"/>
            </a:endParaRPr>
          </a:p>
          <a:p>
            <a:pPr algn="just">
              <a:lnSpc>
                <a:spcPts val="3583"/>
              </a:lnSpc>
            </a:pPr>
            <a:endParaRPr lang="en-US" sz="2559" u="sng">
              <a:solidFill>
                <a:srgbClr val="000000"/>
              </a:solidFill>
              <a:latin typeface="Montserrat"/>
              <a:ea typeface="Montserrat"/>
              <a:cs typeface="Montserrat"/>
              <a:sym typeface="Montserrat"/>
              <a:hlinkClick r:id="rId10" tooltip="https://service.elsevier.com/app/answers/detail/a_id/11365/supporthub/scopus/"/>
            </a:endParaRPr>
          </a:p>
        </p:txBody>
      </p:sp>
      <p:sp>
        <p:nvSpPr>
          <p:cNvPr id="12" name="TextBox 12"/>
          <p:cNvSpPr txBox="1"/>
          <p:nvPr/>
        </p:nvSpPr>
        <p:spPr>
          <a:xfrm>
            <a:off x="14892045" y="2719943"/>
            <a:ext cx="3005577" cy="7567057"/>
          </a:xfrm>
          <a:prstGeom prst="rect">
            <a:avLst/>
          </a:prstGeom>
        </p:spPr>
        <p:txBody>
          <a:bodyPr lIns="0" tIns="0" rIns="0" bIns="0" rtlCol="0" anchor="t">
            <a:spAutoFit/>
          </a:bodyPr>
          <a:lstStyle/>
          <a:p>
            <a:pPr algn="ctr">
              <a:lnSpc>
                <a:spcPts val="3303"/>
              </a:lnSpc>
            </a:pPr>
            <a:r>
              <a:rPr lang="en-US" sz="2359">
                <a:solidFill>
                  <a:srgbClr val="000000"/>
                </a:solidFill>
                <a:latin typeface="Montserrat"/>
                <a:ea typeface="Montserrat"/>
                <a:cs typeface="Montserrat"/>
                <a:sym typeface="Montserrat"/>
              </a:rPr>
              <a:t>Boolean operators to combine different search queries while Proximity operators find words near / within a specified distance of each other.</a:t>
            </a:r>
          </a:p>
          <a:p>
            <a:pPr algn="ctr">
              <a:lnSpc>
                <a:spcPts val="3303"/>
              </a:lnSpc>
            </a:pPr>
            <a:endParaRPr lang="en-US" sz="2359">
              <a:solidFill>
                <a:srgbClr val="000000"/>
              </a:solidFill>
              <a:latin typeface="Montserrat"/>
              <a:ea typeface="Montserrat"/>
              <a:cs typeface="Montserrat"/>
              <a:sym typeface="Montserrat"/>
            </a:endParaRPr>
          </a:p>
          <a:p>
            <a:pPr algn="ctr">
              <a:lnSpc>
                <a:spcPts val="3303"/>
              </a:lnSpc>
            </a:pPr>
            <a:r>
              <a:rPr lang="en-US" sz="2359" b="1">
                <a:solidFill>
                  <a:srgbClr val="000000"/>
                </a:solidFill>
                <a:latin typeface="Montserrat Bold"/>
                <a:ea typeface="Montserrat Bold"/>
                <a:cs typeface="Montserrat Bold"/>
                <a:sym typeface="Montserrat Bold"/>
              </a:rPr>
              <a:t>Boolean operators - OR, AND, AND NOT</a:t>
            </a:r>
          </a:p>
          <a:p>
            <a:pPr algn="ctr">
              <a:lnSpc>
                <a:spcPts val="3303"/>
              </a:lnSpc>
            </a:pPr>
            <a:endParaRPr lang="en-US" sz="2359" b="1">
              <a:solidFill>
                <a:srgbClr val="000000"/>
              </a:solidFill>
              <a:latin typeface="Montserrat Bold"/>
              <a:ea typeface="Montserrat Bold"/>
              <a:cs typeface="Montserrat Bold"/>
              <a:sym typeface="Montserrat Bold"/>
            </a:endParaRPr>
          </a:p>
          <a:p>
            <a:pPr algn="ctr">
              <a:lnSpc>
                <a:spcPts val="3303"/>
              </a:lnSpc>
            </a:pPr>
            <a:r>
              <a:rPr lang="en-US" sz="2359" b="1">
                <a:solidFill>
                  <a:srgbClr val="000000"/>
                </a:solidFill>
                <a:latin typeface="Montserrat Bold"/>
                <a:ea typeface="Montserrat Bold"/>
                <a:cs typeface="Montserrat Bold"/>
                <a:sym typeface="Montserrat Bold"/>
              </a:rPr>
              <a:t>Proximity operators - W/n, PRE/n</a:t>
            </a:r>
          </a:p>
          <a:p>
            <a:pPr algn="ctr">
              <a:lnSpc>
                <a:spcPts val="3583"/>
              </a:lnSpc>
            </a:pPr>
            <a:endParaRPr lang="en-US" sz="2359" b="1">
              <a:solidFill>
                <a:srgbClr val="000000"/>
              </a:solidFill>
              <a:latin typeface="Montserrat Bold"/>
              <a:ea typeface="Montserrat Bold"/>
              <a:cs typeface="Montserrat Bold"/>
              <a:sym typeface="Montserrat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578573" y="928806"/>
            <a:ext cx="15064143" cy="1419164"/>
          </a:xfrm>
          <a:prstGeom prst="rect">
            <a:avLst/>
          </a:prstGeom>
        </p:spPr>
        <p:txBody>
          <a:bodyPr lIns="0" tIns="0" rIns="0" bIns="0" rtlCol="0" anchor="t">
            <a:spAutoFit/>
          </a:bodyPr>
          <a:lstStyle/>
          <a:p>
            <a:pPr algn="l">
              <a:lnSpc>
                <a:spcPts val="11553"/>
              </a:lnSpc>
              <a:spcBef>
                <a:spcPct val="0"/>
              </a:spcBef>
            </a:pPr>
            <a:r>
              <a:rPr lang="en-US" sz="8252">
                <a:solidFill>
                  <a:srgbClr val="000000"/>
                </a:solidFill>
                <a:latin typeface="League Spartan"/>
                <a:ea typeface="League Spartan"/>
                <a:cs typeface="League Spartan"/>
                <a:sym typeface="League Spartan"/>
              </a:rPr>
              <a:t>MODUL OVERVIEW / INTRO</a:t>
            </a:r>
          </a:p>
        </p:txBody>
      </p:sp>
      <p:grpSp>
        <p:nvGrpSpPr>
          <p:cNvPr id="7" name="Group 7"/>
          <p:cNvGrpSpPr/>
          <p:nvPr/>
        </p:nvGrpSpPr>
        <p:grpSpPr>
          <a:xfrm>
            <a:off x="1028700" y="2569187"/>
            <a:ext cx="1154974" cy="1402707"/>
            <a:chOff x="0" y="0"/>
            <a:chExt cx="669251" cy="812800"/>
          </a:xfrm>
        </p:grpSpPr>
        <p:sp>
          <p:nvSpPr>
            <p:cNvPr id="8" name="Freeform 8"/>
            <p:cNvSpPr/>
            <p:nvPr/>
          </p:nvSpPr>
          <p:spPr>
            <a:xfrm>
              <a:off x="0" y="0"/>
              <a:ext cx="669251" cy="812800"/>
            </a:xfrm>
            <a:custGeom>
              <a:avLst/>
              <a:gdLst/>
              <a:ahLst/>
              <a:cxnLst/>
              <a:rect l="l" t="t" r="r" b="b"/>
              <a:pathLst>
                <a:path w="669251" h="812800">
                  <a:moveTo>
                    <a:pt x="334625" y="0"/>
                  </a:moveTo>
                  <a:cubicBezTo>
                    <a:pt x="149817" y="0"/>
                    <a:pt x="0" y="181951"/>
                    <a:pt x="0" y="406400"/>
                  </a:cubicBezTo>
                  <a:cubicBezTo>
                    <a:pt x="0" y="630849"/>
                    <a:pt x="149817" y="812800"/>
                    <a:pt x="334625" y="812800"/>
                  </a:cubicBezTo>
                  <a:cubicBezTo>
                    <a:pt x="519434" y="812800"/>
                    <a:pt x="669251" y="630849"/>
                    <a:pt x="669251" y="406400"/>
                  </a:cubicBezTo>
                  <a:cubicBezTo>
                    <a:pt x="669251" y="181951"/>
                    <a:pt x="519434" y="0"/>
                    <a:pt x="334625" y="0"/>
                  </a:cubicBezTo>
                  <a:close/>
                </a:path>
              </a:pathLst>
            </a:custGeom>
            <a:solidFill>
              <a:srgbClr val="E97142"/>
            </a:solidFill>
          </p:spPr>
          <p:txBody>
            <a:bodyPr/>
            <a:lstStyle/>
            <a:p>
              <a:endParaRPr lang="en-US"/>
            </a:p>
          </p:txBody>
        </p:sp>
        <p:sp>
          <p:nvSpPr>
            <p:cNvPr id="9" name="TextBox 9"/>
            <p:cNvSpPr txBox="1"/>
            <p:nvPr/>
          </p:nvSpPr>
          <p:spPr>
            <a:xfrm>
              <a:off x="62742" y="38100"/>
              <a:ext cx="543766" cy="6985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2382488" y="2547792"/>
            <a:ext cx="7073758" cy="3315012"/>
          </a:xfrm>
          <a:prstGeom prst="rect">
            <a:avLst/>
          </a:prstGeom>
        </p:spPr>
        <p:txBody>
          <a:bodyPr lIns="0" tIns="0" rIns="0" bIns="0" rtlCol="0" anchor="t">
            <a:spAutoFit/>
          </a:bodyPr>
          <a:lstStyle/>
          <a:p>
            <a:pPr algn="l">
              <a:lnSpc>
                <a:spcPts val="2948"/>
              </a:lnSpc>
            </a:pPr>
            <a:r>
              <a:rPr lang="en-US" sz="2106" b="1">
                <a:solidFill>
                  <a:srgbClr val="000000"/>
                </a:solidFill>
                <a:latin typeface="Montserrat Bold"/>
                <a:ea typeface="Montserrat Bold"/>
                <a:cs typeface="Montserrat Bold"/>
                <a:sym typeface="Montserrat Bold"/>
              </a:rPr>
              <a:t>What is LSC200 Module?</a:t>
            </a:r>
          </a:p>
          <a:p>
            <a:pPr algn="l">
              <a:lnSpc>
                <a:spcPts val="2948"/>
              </a:lnSpc>
            </a:pPr>
            <a:endParaRPr lang="en-US" sz="2106" b="1">
              <a:solidFill>
                <a:srgbClr val="000000"/>
              </a:solidFill>
              <a:latin typeface="Montserrat Bold"/>
              <a:ea typeface="Montserrat Bold"/>
              <a:cs typeface="Montserrat Bold"/>
              <a:sym typeface="Montserrat Bold"/>
            </a:endParaRPr>
          </a:p>
          <a:p>
            <a:pPr algn="l">
              <a:lnSpc>
                <a:spcPts val="2948"/>
              </a:lnSpc>
            </a:pPr>
            <a:r>
              <a:rPr lang="en-US" sz="2106">
                <a:solidFill>
                  <a:srgbClr val="000000"/>
                </a:solidFill>
                <a:latin typeface="Montserrat"/>
                <a:ea typeface="Montserrat"/>
                <a:cs typeface="Montserrat"/>
                <a:sym typeface="Montserrat"/>
              </a:rPr>
              <a:t>This module help postgraduate students and researchers in completing their research work. The aim of this module is to introduce peer-reviewed and citation database that produce high quality articles for their research.</a:t>
            </a:r>
          </a:p>
          <a:p>
            <a:pPr algn="l">
              <a:lnSpc>
                <a:spcPts val="2948"/>
              </a:lnSpc>
            </a:pPr>
            <a:r>
              <a:rPr lang="en-US" sz="2106">
                <a:solidFill>
                  <a:srgbClr val="000000"/>
                </a:solidFill>
                <a:latin typeface="Montserrat"/>
                <a:ea typeface="Montserrat"/>
                <a:cs typeface="Montserrat"/>
                <a:sym typeface="Montserrat"/>
              </a:rPr>
              <a:t>.</a:t>
            </a:r>
          </a:p>
          <a:p>
            <a:pPr algn="l">
              <a:lnSpc>
                <a:spcPts val="2948"/>
              </a:lnSpc>
              <a:spcBef>
                <a:spcPct val="0"/>
              </a:spcBef>
            </a:pPr>
            <a:endParaRPr lang="en-US" sz="2106">
              <a:solidFill>
                <a:srgbClr val="000000"/>
              </a:solidFill>
              <a:latin typeface="Montserrat"/>
              <a:ea typeface="Montserrat"/>
              <a:cs typeface="Montserrat"/>
              <a:sym typeface="Montserrat"/>
            </a:endParaRPr>
          </a:p>
        </p:txBody>
      </p:sp>
      <p:sp>
        <p:nvSpPr>
          <p:cNvPr id="11" name="TextBox 11"/>
          <p:cNvSpPr txBox="1"/>
          <p:nvPr/>
        </p:nvSpPr>
        <p:spPr>
          <a:xfrm>
            <a:off x="1155565" y="2892400"/>
            <a:ext cx="901244" cy="680081"/>
          </a:xfrm>
          <a:prstGeom prst="rect">
            <a:avLst/>
          </a:prstGeom>
        </p:spPr>
        <p:txBody>
          <a:bodyPr lIns="0" tIns="0" rIns="0" bIns="0" rtlCol="0" anchor="t">
            <a:spAutoFit/>
          </a:bodyPr>
          <a:lstStyle/>
          <a:p>
            <a:pPr algn="ctr">
              <a:lnSpc>
                <a:spcPts val="5565"/>
              </a:lnSpc>
            </a:pPr>
            <a:r>
              <a:rPr lang="en-US" sz="3975">
                <a:solidFill>
                  <a:srgbClr val="000000"/>
                </a:solidFill>
                <a:latin typeface="Canva Sans"/>
                <a:ea typeface="Canva Sans"/>
                <a:cs typeface="Canva Sans"/>
                <a:sym typeface="Canva Sans"/>
              </a:rPr>
              <a:t>1</a:t>
            </a:r>
          </a:p>
        </p:txBody>
      </p:sp>
      <p:grpSp>
        <p:nvGrpSpPr>
          <p:cNvPr id="12" name="Group 12"/>
          <p:cNvGrpSpPr/>
          <p:nvPr/>
        </p:nvGrpSpPr>
        <p:grpSpPr>
          <a:xfrm>
            <a:off x="1028700" y="6334729"/>
            <a:ext cx="8427546" cy="2192057"/>
            <a:chOff x="0" y="0"/>
            <a:chExt cx="11236728" cy="2922743"/>
          </a:xfrm>
        </p:grpSpPr>
        <p:grpSp>
          <p:nvGrpSpPr>
            <p:cNvPr id="13" name="Group 13"/>
            <p:cNvGrpSpPr/>
            <p:nvPr/>
          </p:nvGrpSpPr>
          <p:grpSpPr>
            <a:xfrm>
              <a:off x="0" y="0"/>
              <a:ext cx="1539965" cy="1870276"/>
              <a:chOff x="0" y="0"/>
              <a:chExt cx="669251" cy="812800"/>
            </a:xfrm>
          </p:grpSpPr>
          <p:sp>
            <p:nvSpPr>
              <p:cNvPr id="14" name="Freeform 14"/>
              <p:cNvSpPr/>
              <p:nvPr/>
            </p:nvSpPr>
            <p:spPr>
              <a:xfrm>
                <a:off x="0" y="0"/>
                <a:ext cx="669251" cy="812800"/>
              </a:xfrm>
              <a:custGeom>
                <a:avLst/>
                <a:gdLst/>
                <a:ahLst/>
                <a:cxnLst/>
                <a:rect l="l" t="t" r="r" b="b"/>
                <a:pathLst>
                  <a:path w="669251" h="812800">
                    <a:moveTo>
                      <a:pt x="334625" y="0"/>
                    </a:moveTo>
                    <a:cubicBezTo>
                      <a:pt x="149817" y="0"/>
                      <a:pt x="0" y="181951"/>
                      <a:pt x="0" y="406400"/>
                    </a:cubicBezTo>
                    <a:cubicBezTo>
                      <a:pt x="0" y="630849"/>
                      <a:pt x="149817" y="812800"/>
                      <a:pt x="334625" y="812800"/>
                    </a:cubicBezTo>
                    <a:cubicBezTo>
                      <a:pt x="519434" y="812800"/>
                      <a:pt x="669251" y="630849"/>
                      <a:pt x="669251" y="406400"/>
                    </a:cubicBezTo>
                    <a:cubicBezTo>
                      <a:pt x="669251" y="181951"/>
                      <a:pt x="519434" y="0"/>
                      <a:pt x="334625" y="0"/>
                    </a:cubicBezTo>
                    <a:close/>
                  </a:path>
                </a:pathLst>
              </a:custGeom>
              <a:solidFill>
                <a:srgbClr val="E97142"/>
              </a:solidFill>
            </p:spPr>
            <p:txBody>
              <a:bodyPr/>
              <a:lstStyle/>
              <a:p>
                <a:endParaRPr lang="en-US"/>
              </a:p>
            </p:txBody>
          </p:sp>
          <p:sp>
            <p:nvSpPr>
              <p:cNvPr id="15" name="TextBox 15"/>
              <p:cNvSpPr txBox="1"/>
              <p:nvPr/>
            </p:nvSpPr>
            <p:spPr>
              <a:xfrm>
                <a:off x="62742" y="38100"/>
                <a:ext cx="543766" cy="698500"/>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1805051" y="-15826"/>
              <a:ext cx="9431677" cy="2938569"/>
            </a:xfrm>
            <a:prstGeom prst="rect">
              <a:avLst/>
            </a:prstGeom>
          </p:spPr>
          <p:txBody>
            <a:bodyPr lIns="0" tIns="0" rIns="0" bIns="0" rtlCol="0" anchor="t">
              <a:spAutoFit/>
            </a:bodyPr>
            <a:lstStyle/>
            <a:p>
              <a:pPr algn="l">
                <a:lnSpc>
                  <a:spcPts val="2948"/>
                </a:lnSpc>
              </a:pPr>
              <a:r>
                <a:rPr lang="en-US" sz="2106" b="1">
                  <a:solidFill>
                    <a:srgbClr val="000000"/>
                  </a:solidFill>
                  <a:latin typeface="Montserrat Bold"/>
                  <a:ea typeface="Montserrat Bold"/>
                  <a:cs typeface="Montserrat Bold"/>
                  <a:sym typeface="Montserrat Bold"/>
                </a:rPr>
                <a:t>   Teaching Medium</a:t>
              </a:r>
            </a:p>
            <a:p>
              <a:pPr algn="l">
                <a:lnSpc>
                  <a:spcPts val="2948"/>
                </a:lnSpc>
              </a:pPr>
              <a:endParaRPr lang="en-US" sz="2106" b="1">
                <a:solidFill>
                  <a:srgbClr val="000000"/>
                </a:solidFill>
                <a:latin typeface="Montserrat Bold"/>
                <a:ea typeface="Montserrat Bold"/>
                <a:cs typeface="Montserrat Bold"/>
                <a:sym typeface="Montserrat Bold"/>
              </a:endParaRPr>
            </a:p>
            <a:p>
              <a:pPr marL="454734" lvl="1" indent="-227367" algn="l">
                <a:lnSpc>
                  <a:spcPts val="2948"/>
                </a:lnSpc>
                <a:buAutoNum type="arabicPeriod"/>
              </a:pPr>
              <a:r>
                <a:rPr lang="en-US" sz="2106">
                  <a:solidFill>
                    <a:srgbClr val="000000"/>
                  </a:solidFill>
                  <a:latin typeface="Montserrat"/>
                  <a:ea typeface="Montserrat"/>
                  <a:cs typeface="Montserrat"/>
                  <a:sym typeface="Montserrat"/>
                </a:rPr>
                <a:t>Online via Webex, Google Meet, Google Classroom</a:t>
              </a:r>
            </a:p>
            <a:p>
              <a:pPr algn="l">
                <a:lnSpc>
                  <a:spcPts val="2948"/>
                </a:lnSpc>
              </a:pPr>
              <a:r>
                <a:rPr lang="en-US" sz="2106">
                  <a:solidFill>
                    <a:srgbClr val="000000"/>
                  </a:solidFill>
                  <a:latin typeface="Montserrat"/>
                  <a:ea typeface="Montserrat"/>
                  <a:cs typeface="Montserrat"/>
                  <a:sym typeface="Montserrat"/>
                </a:rPr>
                <a:t>    2. Face to Face : Computer Lab (After MCO period)</a:t>
              </a:r>
            </a:p>
            <a:p>
              <a:pPr algn="l">
                <a:lnSpc>
                  <a:spcPts val="2948"/>
                </a:lnSpc>
                <a:spcBef>
                  <a:spcPct val="0"/>
                </a:spcBef>
              </a:pPr>
              <a:endParaRPr lang="en-US" sz="2106">
                <a:solidFill>
                  <a:srgbClr val="000000"/>
                </a:solidFill>
                <a:latin typeface="Montserrat"/>
                <a:ea typeface="Montserrat"/>
                <a:cs typeface="Montserrat"/>
                <a:sym typeface="Montserrat"/>
              </a:endParaRPr>
            </a:p>
          </p:txBody>
        </p:sp>
        <p:sp>
          <p:nvSpPr>
            <p:cNvPr id="17" name="TextBox 17"/>
            <p:cNvSpPr txBox="1"/>
            <p:nvPr/>
          </p:nvSpPr>
          <p:spPr>
            <a:xfrm>
              <a:off x="169153" y="456351"/>
              <a:ext cx="1201658" cy="881374"/>
            </a:xfrm>
            <a:prstGeom prst="rect">
              <a:avLst/>
            </a:prstGeom>
          </p:spPr>
          <p:txBody>
            <a:bodyPr lIns="0" tIns="0" rIns="0" bIns="0" rtlCol="0" anchor="t">
              <a:spAutoFit/>
            </a:bodyPr>
            <a:lstStyle/>
            <a:p>
              <a:pPr algn="ctr">
                <a:lnSpc>
                  <a:spcPts val="5565"/>
                </a:lnSpc>
              </a:pPr>
              <a:r>
                <a:rPr lang="en-US" sz="3975">
                  <a:solidFill>
                    <a:srgbClr val="000000"/>
                  </a:solidFill>
                  <a:latin typeface="Canva Sans"/>
                  <a:ea typeface="Canva Sans"/>
                  <a:cs typeface="Canva Sans"/>
                  <a:sym typeface="Canva Sans"/>
                </a:rPr>
                <a:t>3</a:t>
              </a:r>
            </a:p>
          </p:txBody>
        </p:sp>
      </p:grpSp>
      <p:grpSp>
        <p:nvGrpSpPr>
          <p:cNvPr id="18" name="Group 18"/>
          <p:cNvGrpSpPr/>
          <p:nvPr/>
        </p:nvGrpSpPr>
        <p:grpSpPr>
          <a:xfrm>
            <a:off x="10055679" y="2569187"/>
            <a:ext cx="6587037" cy="4049432"/>
            <a:chOff x="0" y="0"/>
            <a:chExt cx="8782716" cy="5399243"/>
          </a:xfrm>
        </p:grpSpPr>
        <p:grpSp>
          <p:nvGrpSpPr>
            <p:cNvPr id="19" name="Group 19"/>
            <p:cNvGrpSpPr/>
            <p:nvPr/>
          </p:nvGrpSpPr>
          <p:grpSpPr>
            <a:xfrm>
              <a:off x="0" y="0"/>
              <a:ext cx="1619625" cy="1870276"/>
              <a:chOff x="0" y="0"/>
              <a:chExt cx="703870" cy="812800"/>
            </a:xfrm>
          </p:grpSpPr>
          <p:sp>
            <p:nvSpPr>
              <p:cNvPr id="20" name="Freeform 20"/>
              <p:cNvSpPr/>
              <p:nvPr/>
            </p:nvSpPr>
            <p:spPr>
              <a:xfrm>
                <a:off x="0" y="0"/>
                <a:ext cx="703870" cy="812800"/>
              </a:xfrm>
              <a:custGeom>
                <a:avLst/>
                <a:gdLst/>
                <a:ahLst/>
                <a:cxnLst/>
                <a:rect l="l" t="t" r="r" b="b"/>
                <a:pathLst>
                  <a:path w="703870" h="812800">
                    <a:moveTo>
                      <a:pt x="351935" y="0"/>
                    </a:moveTo>
                    <a:cubicBezTo>
                      <a:pt x="157567" y="0"/>
                      <a:pt x="0" y="181951"/>
                      <a:pt x="0" y="406400"/>
                    </a:cubicBezTo>
                    <a:cubicBezTo>
                      <a:pt x="0" y="630849"/>
                      <a:pt x="157567" y="812800"/>
                      <a:pt x="351935" y="812800"/>
                    </a:cubicBezTo>
                    <a:cubicBezTo>
                      <a:pt x="546303" y="812800"/>
                      <a:pt x="703870" y="630849"/>
                      <a:pt x="703870" y="406400"/>
                    </a:cubicBezTo>
                    <a:cubicBezTo>
                      <a:pt x="703870" y="181951"/>
                      <a:pt x="546303" y="0"/>
                      <a:pt x="351935" y="0"/>
                    </a:cubicBezTo>
                    <a:close/>
                  </a:path>
                </a:pathLst>
              </a:custGeom>
              <a:solidFill>
                <a:srgbClr val="E97142"/>
              </a:solidFill>
            </p:spPr>
            <p:txBody>
              <a:bodyPr/>
              <a:lstStyle/>
              <a:p>
                <a:endParaRPr lang="en-US"/>
              </a:p>
            </p:txBody>
          </p:sp>
          <p:sp>
            <p:nvSpPr>
              <p:cNvPr id="21" name="TextBox 21"/>
              <p:cNvSpPr txBox="1"/>
              <p:nvPr/>
            </p:nvSpPr>
            <p:spPr>
              <a:xfrm>
                <a:off x="65988" y="38100"/>
                <a:ext cx="571894" cy="698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815446" y="-15826"/>
              <a:ext cx="6967270" cy="5415069"/>
            </a:xfrm>
            <a:prstGeom prst="rect">
              <a:avLst/>
            </a:prstGeom>
          </p:spPr>
          <p:txBody>
            <a:bodyPr lIns="0" tIns="0" rIns="0" bIns="0" rtlCol="0" anchor="t">
              <a:spAutoFit/>
            </a:bodyPr>
            <a:lstStyle/>
            <a:p>
              <a:pPr algn="l">
                <a:lnSpc>
                  <a:spcPts val="2948"/>
                </a:lnSpc>
              </a:pPr>
              <a:r>
                <a:rPr lang="en-US" sz="2106" b="1">
                  <a:solidFill>
                    <a:srgbClr val="000000"/>
                  </a:solidFill>
                  <a:latin typeface="Montserrat Bold"/>
                  <a:ea typeface="Montserrat Bold"/>
                  <a:cs typeface="Montserrat Bold"/>
                  <a:sym typeface="Montserrat Bold"/>
                </a:rPr>
                <a:t>Module highlight : </a:t>
              </a:r>
            </a:p>
            <a:p>
              <a:pPr algn="l">
                <a:lnSpc>
                  <a:spcPts val="2948"/>
                </a:lnSpc>
              </a:pPr>
              <a:endParaRPr lang="en-US" sz="2106" b="1">
                <a:solidFill>
                  <a:srgbClr val="000000"/>
                </a:solidFill>
                <a:latin typeface="Montserrat Bold"/>
                <a:ea typeface="Montserrat Bold"/>
                <a:cs typeface="Montserrat Bold"/>
                <a:sym typeface="Montserrat Bold"/>
              </a:endParaRPr>
            </a:p>
            <a:p>
              <a:pPr algn="l">
                <a:lnSpc>
                  <a:spcPts val="2948"/>
                </a:lnSpc>
              </a:pPr>
              <a:r>
                <a:rPr lang="en-US" sz="2106">
                  <a:solidFill>
                    <a:srgbClr val="000000"/>
                  </a:solidFill>
                  <a:latin typeface="Montserrat"/>
                  <a:ea typeface="Montserrat"/>
                  <a:cs typeface="Montserrat"/>
                  <a:sym typeface="Montserrat"/>
                </a:rPr>
                <a:t>1.Scopus Source List</a:t>
              </a:r>
            </a:p>
            <a:p>
              <a:pPr algn="l">
                <a:lnSpc>
                  <a:spcPts val="2948"/>
                </a:lnSpc>
              </a:pPr>
              <a:r>
                <a:rPr lang="en-US" sz="2106">
                  <a:solidFill>
                    <a:srgbClr val="000000"/>
                  </a:solidFill>
                  <a:latin typeface="Montserrat"/>
                  <a:ea typeface="Montserrat"/>
                  <a:cs typeface="Montserrat"/>
                  <a:sym typeface="Montserrat"/>
                </a:rPr>
                <a:t>2.Basic Search </a:t>
              </a:r>
            </a:p>
            <a:p>
              <a:pPr algn="l">
                <a:lnSpc>
                  <a:spcPts val="2948"/>
                </a:lnSpc>
              </a:pPr>
              <a:r>
                <a:rPr lang="en-US" sz="2106">
                  <a:solidFill>
                    <a:srgbClr val="000000"/>
                  </a:solidFill>
                  <a:latin typeface="Montserrat"/>
                  <a:ea typeface="Montserrat"/>
                  <a:cs typeface="Montserrat"/>
                  <a:sym typeface="Montserrat"/>
                </a:rPr>
                <a:t>3.Authors Search </a:t>
              </a:r>
            </a:p>
            <a:p>
              <a:pPr algn="l">
                <a:lnSpc>
                  <a:spcPts val="2948"/>
                </a:lnSpc>
              </a:pPr>
              <a:r>
                <a:rPr lang="en-US" sz="2106">
                  <a:solidFill>
                    <a:srgbClr val="000000"/>
                  </a:solidFill>
                  <a:latin typeface="Montserrat"/>
                  <a:ea typeface="Montserrat"/>
                  <a:cs typeface="Montserrat"/>
                  <a:sym typeface="Montserrat"/>
                </a:rPr>
                <a:t>4.Affiliations Search </a:t>
              </a:r>
            </a:p>
            <a:p>
              <a:pPr algn="l">
                <a:lnSpc>
                  <a:spcPts val="2948"/>
                </a:lnSpc>
              </a:pPr>
              <a:r>
                <a:rPr lang="en-US" sz="2106">
                  <a:solidFill>
                    <a:srgbClr val="000000"/>
                  </a:solidFill>
                  <a:latin typeface="Montserrat"/>
                  <a:ea typeface="Montserrat"/>
                  <a:cs typeface="Montserrat"/>
                  <a:sym typeface="Montserrat"/>
                </a:rPr>
                <a:t>5.Advanced Search in Scopus</a:t>
              </a:r>
            </a:p>
            <a:p>
              <a:pPr algn="l">
                <a:lnSpc>
                  <a:spcPts val="2948"/>
                </a:lnSpc>
              </a:pPr>
              <a:r>
                <a:rPr lang="en-US" sz="2106">
                  <a:solidFill>
                    <a:srgbClr val="000000"/>
                  </a:solidFill>
                  <a:latin typeface="Montserrat"/>
                  <a:ea typeface="Montserrat"/>
                  <a:cs typeface="Montserrat"/>
                  <a:sym typeface="Montserrat"/>
                </a:rPr>
                <a:t>6.Analyze Search Results</a:t>
              </a:r>
            </a:p>
            <a:p>
              <a:pPr algn="l">
                <a:lnSpc>
                  <a:spcPts val="2948"/>
                </a:lnSpc>
              </a:pPr>
              <a:r>
                <a:rPr lang="en-US" sz="2106">
                  <a:solidFill>
                    <a:srgbClr val="000000"/>
                  </a:solidFill>
                  <a:latin typeface="Montserrat"/>
                  <a:ea typeface="Montserrat"/>
                  <a:cs typeface="Montserrat"/>
                  <a:sym typeface="Montserrat"/>
                </a:rPr>
                <a:t>7.Article Metrics in Scopus</a:t>
              </a:r>
            </a:p>
            <a:p>
              <a:pPr algn="l">
                <a:lnSpc>
                  <a:spcPts val="2948"/>
                </a:lnSpc>
              </a:pPr>
              <a:r>
                <a:rPr lang="en-US" sz="2106">
                  <a:solidFill>
                    <a:srgbClr val="000000"/>
                  </a:solidFill>
                  <a:latin typeface="Montserrat"/>
                  <a:ea typeface="Montserrat"/>
                  <a:cs typeface="Montserrat"/>
                  <a:sym typeface="Montserrat"/>
                </a:rPr>
                <a:t>8.Personalization </a:t>
              </a:r>
            </a:p>
            <a:p>
              <a:pPr algn="l">
                <a:lnSpc>
                  <a:spcPts val="2948"/>
                </a:lnSpc>
                <a:spcBef>
                  <a:spcPct val="0"/>
                </a:spcBef>
              </a:pPr>
              <a:endParaRPr lang="en-US" sz="2106">
                <a:solidFill>
                  <a:srgbClr val="000000"/>
                </a:solidFill>
                <a:latin typeface="Montserrat"/>
                <a:ea typeface="Montserrat"/>
                <a:cs typeface="Montserrat"/>
                <a:sym typeface="Montserrat"/>
              </a:endParaRPr>
            </a:p>
          </p:txBody>
        </p:sp>
        <p:sp>
          <p:nvSpPr>
            <p:cNvPr id="23" name="TextBox 23"/>
            <p:cNvSpPr txBox="1"/>
            <p:nvPr/>
          </p:nvSpPr>
          <p:spPr>
            <a:xfrm>
              <a:off x="365974" y="456351"/>
              <a:ext cx="887677" cy="881374"/>
            </a:xfrm>
            <a:prstGeom prst="rect">
              <a:avLst/>
            </a:prstGeom>
          </p:spPr>
          <p:txBody>
            <a:bodyPr lIns="0" tIns="0" rIns="0" bIns="0" rtlCol="0" anchor="t">
              <a:spAutoFit/>
            </a:bodyPr>
            <a:lstStyle/>
            <a:p>
              <a:pPr algn="ctr">
                <a:lnSpc>
                  <a:spcPts val="5565"/>
                </a:lnSpc>
              </a:pPr>
              <a:r>
                <a:rPr lang="en-US" sz="3975">
                  <a:solidFill>
                    <a:srgbClr val="000000"/>
                  </a:solidFill>
                  <a:latin typeface="Canva Sans"/>
                  <a:ea typeface="Canva Sans"/>
                  <a:cs typeface="Canva Sans"/>
                  <a:sym typeface="Canva Sans"/>
                </a:rPr>
                <a:t>2</a:t>
              </a:r>
            </a:p>
          </p:txBody>
        </p:sp>
      </p:grpSp>
      <p:grpSp>
        <p:nvGrpSpPr>
          <p:cNvPr id="24" name="Group 24"/>
          <p:cNvGrpSpPr/>
          <p:nvPr/>
        </p:nvGrpSpPr>
        <p:grpSpPr>
          <a:xfrm>
            <a:off x="10055679" y="6719014"/>
            <a:ext cx="6587037" cy="1402707"/>
            <a:chOff x="0" y="0"/>
            <a:chExt cx="8782716" cy="1870276"/>
          </a:xfrm>
        </p:grpSpPr>
        <p:grpSp>
          <p:nvGrpSpPr>
            <p:cNvPr id="25" name="Group 25"/>
            <p:cNvGrpSpPr/>
            <p:nvPr/>
          </p:nvGrpSpPr>
          <p:grpSpPr>
            <a:xfrm>
              <a:off x="0" y="0"/>
              <a:ext cx="1619625" cy="1870276"/>
              <a:chOff x="0" y="0"/>
              <a:chExt cx="703870" cy="812800"/>
            </a:xfrm>
          </p:grpSpPr>
          <p:sp>
            <p:nvSpPr>
              <p:cNvPr id="26" name="Freeform 26"/>
              <p:cNvSpPr/>
              <p:nvPr/>
            </p:nvSpPr>
            <p:spPr>
              <a:xfrm>
                <a:off x="0" y="0"/>
                <a:ext cx="703870" cy="812800"/>
              </a:xfrm>
              <a:custGeom>
                <a:avLst/>
                <a:gdLst/>
                <a:ahLst/>
                <a:cxnLst/>
                <a:rect l="l" t="t" r="r" b="b"/>
                <a:pathLst>
                  <a:path w="703870" h="812800">
                    <a:moveTo>
                      <a:pt x="351935" y="0"/>
                    </a:moveTo>
                    <a:cubicBezTo>
                      <a:pt x="157567" y="0"/>
                      <a:pt x="0" y="181951"/>
                      <a:pt x="0" y="406400"/>
                    </a:cubicBezTo>
                    <a:cubicBezTo>
                      <a:pt x="0" y="630849"/>
                      <a:pt x="157567" y="812800"/>
                      <a:pt x="351935" y="812800"/>
                    </a:cubicBezTo>
                    <a:cubicBezTo>
                      <a:pt x="546303" y="812800"/>
                      <a:pt x="703870" y="630849"/>
                      <a:pt x="703870" y="406400"/>
                    </a:cubicBezTo>
                    <a:cubicBezTo>
                      <a:pt x="703870" y="181951"/>
                      <a:pt x="546303" y="0"/>
                      <a:pt x="351935" y="0"/>
                    </a:cubicBezTo>
                    <a:close/>
                  </a:path>
                </a:pathLst>
              </a:custGeom>
              <a:solidFill>
                <a:srgbClr val="E97142"/>
              </a:solidFill>
            </p:spPr>
            <p:txBody>
              <a:bodyPr/>
              <a:lstStyle/>
              <a:p>
                <a:endParaRPr lang="en-US"/>
              </a:p>
            </p:txBody>
          </p:sp>
          <p:sp>
            <p:nvSpPr>
              <p:cNvPr id="27" name="TextBox 27"/>
              <p:cNvSpPr txBox="1"/>
              <p:nvPr/>
            </p:nvSpPr>
            <p:spPr>
              <a:xfrm>
                <a:off x="65988" y="38100"/>
                <a:ext cx="571894" cy="698500"/>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1815446" y="-15826"/>
              <a:ext cx="6967270" cy="1452669"/>
            </a:xfrm>
            <a:prstGeom prst="rect">
              <a:avLst/>
            </a:prstGeom>
          </p:spPr>
          <p:txBody>
            <a:bodyPr lIns="0" tIns="0" rIns="0" bIns="0" rtlCol="0" anchor="t">
              <a:spAutoFit/>
            </a:bodyPr>
            <a:lstStyle/>
            <a:p>
              <a:pPr algn="l">
                <a:lnSpc>
                  <a:spcPts val="2948"/>
                </a:lnSpc>
              </a:pPr>
              <a:r>
                <a:rPr lang="en-US" sz="2106" b="1">
                  <a:solidFill>
                    <a:srgbClr val="000000"/>
                  </a:solidFill>
                  <a:latin typeface="Montserrat Bold"/>
                  <a:ea typeface="Montserrat Bold"/>
                  <a:cs typeface="Montserrat Bold"/>
                  <a:sym typeface="Montserrat Bold"/>
                </a:rPr>
                <a:t>Duration</a:t>
              </a:r>
            </a:p>
            <a:p>
              <a:pPr algn="l">
                <a:lnSpc>
                  <a:spcPts val="2948"/>
                </a:lnSpc>
              </a:pPr>
              <a:endParaRPr lang="en-US" sz="2106" b="1">
                <a:solidFill>
                  <a:srgbClr val="000000"/>
                </a:solidFill>
                <a:latin typeface="Montserrat Bold"/>
                <a:ea typeface="Montserrat Bold"/>
                <a:cs typeface="Montserrat Bold"/>
                <a:sym typeface="Montserrat Bold"/>
              </a:endParaRPr>
            </a:p>
            <a:p>
              <a:pPr algn="l">
                <a:lnSpc>
                  <a:spcPts val="2948"/>
                </a:lnSpc>
                <a:spcBef>
                  <a:spcPct val="0"/>
                </a:spcBef>
              </a:pPr>
              <a:r>
                <a:rPr lang="en-US" sz="2106">
                  <a:solidFill>
                    <a:srgbClr val="000000"/>
                  </a:solidFill>
                  <a:latin typeface="Montserrat"/>
                  <a:ea typeface="Montserrat"/>
                  <a:cs typeface="Montserrat"/>
                  <a:sym typeface="Montserrat"/>
                </a:rPr>
                <a:t>2 Hour(s)</a:t>
              </a:r>
            </a:p>
          </p:txBody>
        </p:sp>
        <p:sp>
          <p:nvSpPr>
            <p:cNvPr id="29" name="TextBox 29"/>
            <p:cNvSpPr txBox="1"/>
            <p:nvPr/>
          </p:nvSpPr>
          <p:spPr>
            <a:xfrm>
              <a:off x="365974" y="456351"/>
              <a:ext cx="887677" cy="881374"/>
            </a:xfrm>
            <a:prstGeom prst="rect">
              <a:avLst/>
            </a:prstGeom>
          </p:spPr>
          <p:txBody>
            <a:bodyPr lIns="0" tIns="0" rIns="0" bIns="0" rtlCol="0" anchor="t">
              <a:spAutoFit/>
            </a:bodyPr>
            <a:lstStyle/>
            <a:p>
              <a:pPr algn="ctr">
                <a:lnSpc>
                  <a:spcPts val="5565"/>
                </a:lnSpc>
              </a:pPr>
              <a:r>
                <a:rPr lang="en-US" sz="3975">
                  <a:solidFill>
                    <a:srgbClr val="000000"/>
                  </a:solidFill>
                  <a:latin typeface="Canva Sans"/>
                  <a:ea typeface="Canva Sans"/>
                  <a:cs typeface="Canva Sans"/>
                  <a:sym typeface="Canva Sans"/>
                </a:rPr>
                <a:t>4</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1028700" y="5143500"/>
            <a:ext cx="10382072" cy="4940912"/>
          </a:xfrm>
          <a:custGeom>
            <a:avLst/>
            <a:gdLst/>
            <a:ahLst/>
            <a:cxnLst/>
            <a:rect l="l" t="t" r="r" b="b"/>
            <a:pathLst>
              <a:path w="10382072" h="4940912">
                <a:moveTo>
                  <a:pt x="0" y="0"/>
                </a:moveTo>
                <a:lnTo>
                  <a:pt x="10382072" y="0"/>
                </a:lnTo>
                <a:lnTo>
                  <a:pt x="10382072" y="4940912"/>
                </a:lnTo>
                <a:lnTo>
                  <a:pt x="0" y="4940912"/>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ADVANCED SEARCH</a:t>
            </a:r>
          </a:p>
        </p:txBody>
      </p:sp>
      <p:sp>
        <p:nvSpPr>
          <p:cNvPr id="9" name="TextBox 9"/>
          <p:cNvSpPr txBox="1"/>
          <p:nvPr/>
        </p:nvSpPr>
        <p:spPr>
          <a:xfrm>
            <a:off x="1028700" y="2075269"/>
            <a:ext cx="15064420" cy="2790587"/>
          </a:xfrm>
          <a:prstGeom prst="rect">
            <a:avLst/>
          </a:prstGeom>
        </p:spPr>
        <p:txBody>
          <a:bodyPr lIns="0" tIns="0" rIns="0" bIns="0" rtlCol="0" anchor="t">
            <a:spAutoFit/>
          </a:bodyPr>
          <a:lstStyle/>
          <a:p>
            <a:pPr algn="l">
              <a:lnSpc>
                <a:spcPts val="3163"/>
              </a:lnSpc>
            </a:pPr>
            <a:r>
              <a:rPr lang="en-US" sz="2259">
                <a:solidFill>
                  <a:srgbClr val="000000"/>
                </a:solidFill>
                <a:latin typeface="Montserrat"/>
                <a:ea typeface="Montserrat"/>
                <a:cs typeface="Montserrat"/>
                <a:sym typeface="Montserrat"/>
              </a:rPr>
              <a:t>Combine / advance search - allows you to enter complex search queries using field codes, boolean and proximity operators to narrow the scope of your search. Example: </a:t>
            </a:r>
          </a:p>
          <a:p>
            <a:pPr algn="l">
              <a:lnSpc>
                <a:spcPts val="3163"/>
              </a:lnSpc>
            </a:pPr>
            <a:endParaRPr lang="en-US" sz="2259">
              <a:solidFill>
                <a:srgbClr val="000000"/>
              </a:solidFill>
              <a:latin typeface="Montserrat"/>
              <a:ea typeface="Montserrat"/>
              <a:cs typeface="Montserrat"/>
              <a:sym typeface="Montserrat"/>
            </a:endParaRPr>
          </a:p>
          <a:p>
            <a:pPr algn="l">
              <a:lnSpc>
                <a:spcPts val="3163"/>
              </a:lnSpc>
            </a:pPr>
            <a:r>
              <a:rPr lang="en-US" sz="2259">
                <a:solidFill>
                  <a:srgbClr val="000000"/>
                </a:solidFill>
                <a:latin typeface="Montserrat"/>
                <a:ea typeface="Montserrat"/>
                <a:cs typeface="Montserrat"/>
                <a:sym typeface="Montserrat"/>
              </a:rPr>
              <a:t>( TITLE-ABS-KEY ( economic )  AND  TITLE-ABS-KEY ( islam ) )  AND  ( LIMIT-TO ( AF-ID ,  "International Islamic University Malaysia"   60016775 )  OR  LIMIT-TO ( AF-ID ,  "Universiti Kebangsaan Malaysia"   60001821 )  OR  LIMIT-TO ( AF-ID ,  "University of Malaya"   60029157 )  OR  LIMIT-TO ( AF-ID ,  "Universiti Utara Malaysia"   60002763 ) ) </a:t>
            </a:r>
          </a:p>
        </p:txBody>
      </p:sp>
      <p:sp>
        <p:nvSpPr>
          <p:cNvPr id="10" name="Freeform 10"/>
          <p:cNvSpPr/>
          <p:nvPr/>
        </p:nvSpPr>
        <p:spPr>
          <a:xfrm>
            <a:off x="8770320" y="6020988"/>
            <a:ext cx="2807804" cy="3949596"/>
          </a:xfrm>
          <a:custGeom>
            <a:avLst/>
            <a:gdLst/>
            <a:ahLst/>
            <a:cxnLst/>
            <a:rect l="l" t="t" r="r" b="b"/>
            <a:pathLst>
              <a:path w="2807804" h="3949596">
                <a:moveTo>
                  <a:pt x="0" y="0"/>
                </a:moveTo>
                <a:lnTo>
                  <a:pt x="2807804" y="0"/>
                </a:lnTo>
                <a:lnTo>
                  <a:pt x="2807804" y="3949596"/>
                </a:lnTo>
                <a:lnTo>
                  <a:pt x="0" y="3949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1851425" y="2152967"/>
            <a:ext cx="14133163" cy="6673702"/>
          </a:xfrm>
          <a:custGeom>
            <a:avLst/>
            <a:gdLst/>
            <a:ahLst/>
            <a:cxnLst/>
            <a:rect l="l" t="t" r="r" b="b"/>
            <a:pathLst>
              <a:path w="14133163" h="6673702">
                <a:moveTo>
                  <a:pt x="0" y="0"/>
                </a:moveTo>
                <a:lnTo>
                  <a:pt x="14133163" y="0"/>
                </a:lnTo>
                <a:lnTo>
                  <a:pt x="14133163" y="6673703"/>
                </a:lnTo>
                <a:lnTo>
                  <a:pt x="0" y="6673703"/>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166 DOCUMENT RESULTS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1331579" y="3019911"/>
            <a:ext cx="14922437" cy="5658322"/>
          </a:xfrm>
          <a:custGeom>
            <a:avLst/>
            <a:gdLst/>
            <a:ahLst/>
            <a:cxnLst/>
            <a:rect l="l" t="t" r="r" b="b"/>
            <a:pathLst>
              <a:path w="14922437" h="5658322">
                <a:moveTo>
                  <a:pt x="0" y="0"/>
                </a:moveTo>
                <a:lnTo>
                  <a:pt x="14922437" y="0"/>
                </a:lnTo>
                <a:lnTo>
                  <a:pt x="14922437" y="5658322"/>
                </a:lnTo>
                <a:lnTo>
                  <a:pt x="0" y="5658322"/>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ADVANCED SEARCH</a:t>
            </a:r>
          </a:p>
        </p:txBody>
      </p:sp>
      <p:sp>
        <p:nvSpPr>
          <p:cNvPr id="9" name="TextBox 9"/>
          <p:cNvSpPr txBox="1"/>
          <p:nvPr/>
        </p:nvSpPr>
        <p:spPr>
          <a:xfrm>
            <a:off x="920167" y="2332444"/>
            <a:ext cx="15064420" cy="430292"/>
          </a:xfrm>
          <a:prstGeom prst="rect">
            <a:avLst/>
          </a:prstGeom>
        </p:spPr>
        <p:txBody>
          <a:bodyPr lIns="0" tIns="0" rIns="0" bIns="0" rtlCol="0" anchor="t">
            <a:spAutoFit/>
          </a:bodyPr>
          <a:lstStyle/>
          <a:p>
            <a:pPr algn="ctr">
              <a:lnSpc>
                <a:spcPts val="3583"/>
              </a:lnSpc>
            </a:pPr>
            <a:r>
              <a:rPr lang="en-US" sz="2559">
                <a:solidFill>
                  <a:srgbClr val="000000"/>
                </a:solidFill>
                <a:latin typeface="Montserrat"/>
                <a:ea typeface="Montserrat"/>
                <a:cs typeface="Montserrat"/>
                <a:sym typeface="Montserrat"/>
              </a:rPr>
              <a:t>TITLE-ABS-KEY("virus outbreak") AND (blood) OR "COVID" NOT *infect*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1012940" y="4065191"/>
            <a:ext cx="12668236" cy="5977530"/>
          </a:xfrm>
          <a:custGeom>
            <a:avLst/>
            <a:gdLst/>
            <a:ahLst/>
            <a:cxnLst/>
            <a:rect l="l" t="t" r="r" b="b"/>
            <a:pathLst>
              <a:path w="12668236" h="5977530">
                <a:moveTo>
                  <a:pt x="0" y="0"/>
                </a:moveTo>
                <a:lnTo>
                  <a:pt x="12668235" y="0"/>
                </a:lnTo>
                <a:lnTo>
                  <a:pt x="12668235" y="5977530"/>
                </a:lnTo>
                <a:lnTo>
                  <a:pt x="0" y="5977530"/>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460350" y="1240410"/>
            <a:ext cx="15927721" cy="862482"/>
          </a:xfrm>
          <a:prstGeom prst="rect">
            <a:avLst/>
          </a:prstGeom>
        </p:spPr>
        <p:txBody>
          <a:bodyPr lIns="0" tIns="0" rIns="0" bIns="0" rtlCol="0" anchor="t">
            <a:spAutoFit/>
          </a:bodyPr>
          <a:lstStyle/>
          <a:p>
            <a:pPr algn="l">
              <a:lnSpc>
                <a:spcPts val="7061"/>
              </a:lnSpc>
              <a:spcBef>
                <a:spcPct val="0"/>
              </a:spcBef>
            </a:pPr>
            <a:r>
              <a:rPr lang="en-US" sz="5044">
                <a:solidFill>
                  <a:srgbClr val="000000"/>
                </a:solidFill>
                <a:latin typeface="League Spartan"/>
                <a:ea typeface="League Spartan"/>
                <a:cs typeface="League Spartan"/>
                <a:sym typeface="League Spartan"/>
              </a:rPr>
              <a:t>FIELD CODES SEARCH IN ADVANCED SEARCH</a:t>
            </a:r>
          </a:p>
        </p:txBody>
      </p:sp>
      <p:sp>
        <p:nvSpPr>
          <p:cNvPr id="9" name="TextBox 9"/>
          <p:cNvSpPr txBox="1"/>
          <p:nvPr/>
        </p:nvSpPr>
        <p:spPr>
          <a:xfrm>
            <a:off x="1028700" y="2360067"/>
            <a:ext cx="15064420" cy="877967"/>
          </a:xfrm>
          <a:prstGeom prst="rect">
            <a:avLst/>
          </a:prstGeom>
        </p:spPr>
        <p:txBody>
          <a:bodyPr lIns="0" tIns="0" rIns="0" bIns="0" rtlCol="0" anchor="t">
            <a:spAutoFit/>
          </a:bodyPr>
          <a:lstStyle/>
          <a:p>
            <a:pPr algn="l">
              <a:lnSpc>
                <a:spcPts val="3583"/>
              </a:lnSpc>
            </a:pPr>
            <a:r>
              <a:rPr lang="en-US" sz="2559">
                <a:solidFill>
                  <a:srgbClr val="000000"/>
                </a:solidFill>
                <a:latin typeface="Montserrat"/>
                <a:ea typeface="Montserrat"/>
                <a:cs typeface="Montserrat"/>
                <a:sym typeface="Montserrat"/>
              </a:rPr>
              <a:t>The examples for “operator” and “field codes” can be viewed by clicking on an operator or field code. A pop out box will appear with the respective example text.</a:t>
            </a:r>
          </a:p>
        </p:txBody>
      </p:sp>
      <p:sp>
        <p:nvSpPr>
          <p:cNvPr id="10" name="Freeform 10"/>
          <p:cNvSpPr/>
          <p:nvPr/>
        </p:nvSpPr>
        <p:spPr>
          <a:xfrm>
            <a:off x="14083606" y="2878200"/>
            <a:ext cx="3801962" cy="5708866"/>
          </a:xfrm>
          <a:custGeom>
            <a:avLst/>
            <a:gdLst/>
            <a:ahLst/>
            <a:cxnLst/>
            <a:rect l="l" t="t" r="r" b="b"/>
            <a:pathLst>
              <a:path w="3801962" h="5708866">
                <a:moveTo>
                  <a:pt x="0" y="0"/>
                </a:moveTo>
                <a:lnTo>
                  <a:pt x="3801963" y="0"/>
                </a:lnTo>
                <a:lnTo>
                  <a:pt x="3801963" y="5708866"/>
                </a:lnTo>
                <a:lnTo>
                  <a:pt x="0" y="5708866"/>
                </a:lnTo>
                <a:lnTo>
                  <a:pt x="0" y="0"/>
                </a:lnTo>
                <a:close/>
              </a:path>
            </a:pathLst>
          </a:custGeom>
          <a:blipFill>
            <a:blip r:embed="rId6"/>
            <a:stretch>
              <a:fillRect/>
            </a:stretch>
          </a:blipFill>
        </p:spPr>
        <p:txBody>
          <a:bodyPr/>
          <a:lstStyle/>
          <a:p>
            <a:endParaRPr lang="en-US"/>
          </a:p>
        </p:txBody>
      </p:sp>
      <p:sp>
        <p:nvSpPr>
          <p:cNvPr id="11" name="TextBox 11"/>
          <p:cNvSpPr txBox="1"/>
          <p:nvPr/>
        </p:nvSpPr>
        <p:spPr>
          <a:xfrm>
            <a:off x="0" y="3512913"/>
            <a:ext cx="15064420" cy="430292"/>
          </a:xfrm>
          <a:prstGeom prst="rect">
            <a:avLst/>
          </a:prstGeom>
        </p:spPr>
        <p:txBody>
          <a:bodyPr lIns="0" tIns="0" rIns="0" bIns="0" rtlCol="0" anchor="t">
            <a:spAutoFit/>
          </a:bodyPr>
          <a:lstStyle/>
          <a:p>
            <a:pPr algn="ctr">
              <a:lnSpc>
                <a:spcPts val="3583"/>
              </a:lnSpc>
            </a:pPr>
            <a:r>
              <a:rPr lang="en-US" sz="2559" b="1">
                <a:solidFill>
                  <a:srgbClr val="000000"/>
                </a:solidFill>
                <a:latin typeface="Montserrat Bold"/>
                <a:ea typeface="Montserrat Bold"/>
                <a:cs typeface="Montserrat Bold"/>
                <a:sym typeface="Montserrat Bold"/>
              </a:rPr>
              <a:t>AUTH(Anuar, T.S) SUBJAREA(AGRI OR BIOC OR IMMU OR NEUR OR PHAR)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5907862" y="3915261"/>
            <a:ext cx="11989760" cy="4862578"/>
          </a:xfrm>
          <a:custGeom>
            <a:avLst/>
            <a:gdLst/>
            <a:ahLst/>
            <a:cxnLst/>
            <a:rect l="l" t="t" r="r" b="b"/>
            <a:pathLst>
              <a:path w="11989760" h="4862578">
                <a:moveTo>
                  <a:pt x="0" y="0"/>
                </a:moveTo>
                <a:lnTo>
                  <a:pt x="11989760" y="0"/>
                </a:lnTo>
                <a:lnTo>
                  <a:pt x="11989760" y="4862578"/>
                </a:lnTo>
                <a:lnTo>
                  <a:pt x="0" y="4862578"/>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SCOPUS FIELD CODES</a:t>
            </a:r>
          </a:p>
        </p:txBody>
      </p:sp>
      <p:sp>
        <p:nvSpPr>
          <p:cNvPr id="9" name="TextBox 9"/>
          <p:cNvSpPr txBox="1"/>
          <p:nvPr/>
        </p:nvSpPr>
        <p:spPr>
          <a:xfrm>
            <a:off x="1331579" y="2332444"/>
            <a:ext cx="15064420" cy="1325642"/>
          </a:xfrm>
          <a:prstGeom prst="rect">
            <a:avLst/>
          </a:prstGeom>
        </p:spPr>
        <p:txBody>
          <a:bodyPr lIns="0" tIns="0" rIns="0" bIns="0" rtlCol="0" anchor="t">
            <a:spAutoFit/>
          </a:bodyPr>
          <a:lstStyle/>
          <a:p>
            <a:pPr algn="l">
              <a:lnSpc>
                <a:spcPts val="3583"/>
              </a:lnSpc>
            </a:pPr>
            <a:r>
              <a:rPr lang="en-US" sz="2559">
                <a:solidFill>
                  <a:srgbClr val="000000"/>
                </a:solidFill>
                <a:latin typeface="Montserrat"/>
                <a:ea typeface="Montserrat"/>
                <a:cs typeface="Montserrat"/>
                <a:sym typeface="Montserrat"/>
              </a:rPr>
              <a:t>Field codes are used in an Advanced search for a term in a specific field.</a:t>
            </a:r>
          </a:p>
          <a:p>
            <a:pPr algn="l">
              <a:lnSpc>
                <a:spcPts val="3583"/>
              </a:lnSpc>
            </a:pPr>
            <a:endParaRPr lang="en-US" sz="2559">
              <a:solidFill>
                <a:srgbClr val="000000"/>
              </a:solidFill>
              <a:latin typeface="Montserrat"/>
              <a:ea typeface="Montserrat"/>
              <a:cs typeface="Montserrat"/>
              <a:sym typeface="Montserrat"/>
            </a:endParaRPr>
          </a:p>
          <a:p>
            <a:pPr algn="l">
              <a:lnSpc>
                <a:spcPts val="3583"/>
              </a:lnSpc>
            </a:pPr>
            <a:r>
              <a:rPr lang="en-US" sz="2559">
                <a:solidFill>
                  <a:srgbClr val="000000"/>
                </a:solidFill>
                <a:latin typeface="Montserrat"/>
                <a:ea typeface="Montserrat"/>
                <a:cs typeface="Montserrat"/>
                <a:sym typeface="Montserrat"/>
              </a:rPr>
              <a:t>https://service.elsevier.com/app/answers/detail/a_id/11236/supporthub/scopus/</a:t>
            </a:r>
          </a:p>
        </p:txBody>
      </p:sp>
      <p:sp>
        <p:nvSpPr>
          <p:cNvPr id="10" name="TextBox 10"/>
          <p:cNvSpPr txBox="1"/>
          <p:nvPr/>
        </p:nvSpPr>
        <p:spPr>
          <a:xfrm>
            <a:off x="1028700" y="4540729"/>
            <a:ext cx="4311784" cy="3564017"/>
          </a:xfrm>
          <a:prstGeom prst="rect">
            <a:avLst/>
          </a:prstGeom>
        </p:spPr>
        <p:txBody>
          <a:bodyPr lIns="0" tIns="0" rIns="0" bIns="0" rtlCol="0" anchor="t">
            <a:spAutoFit/>
          </a:bodyPr>
          <a:lstStyle/>
          <a:p>
            <a:pPr algn="l">
              <a:lnSpc>
                <a:spcPts val="3583"/>
              </a:lnSpc>
            </a:pPr>
            <a:r>
              <a:rPr lang="en-US" sz="2559" b="1">
                <a:solidFill>
                  <a:srgbClr val="000000"/>
                </a:solidFill>
                <a:latin typeface="Montserrat Bold"/>
                <a:ea typeface="Montserrat Bold"/>
                <a:cs typeface="Montserrat Bold"/>
                <a:sym typeface="Montserrat Bold"/>
              </a:rPr>
              <a:t>Examples:</a:t>
            </a:r>
          </a:p>
          <a:p>
            <a:pPr algn="ctr">
              <a:lnSpc>
                <a:spcPts val="3583"/>
              </a:lnSpc>
            </a:pPr>
            <a:r>
              <a:rPr lang="en-US" sz="2559">
                <a:solidFill>
                  <a:srgbClr val="000000"/>
                </a:solidFill>
                <a:latin typeface="Montserrat"/>
                <a:ea typeface="Montserrat"/>
                <a:cs typeface="Montserrat"/>
                <a:sym typeface="Montserrat"/>
              </a:rPr>
              <a:t>The search </a:t>
            </a:r>
            <a:r>
              <a:rPr lang="en-US" sz="2559" b="1">
                <a:solidFill>
                  <a:srgbClr val="000000"/>
                </a:solidFill>
                <a:latin typeface="Montserrat Bold"/>
                <a:ea typeface="Montserrat Bold"/>
                <a:cs typeface="Montserrat Bold"/>
                <a:sym typeface="Montserrat Bold"/>
              </a:rPr>
              <a:t>TITLE-ABS-KEY(virus outbreak)</a:t>
            </a:r>
            <a:r>
              <a:rPr lang="en-US" sz="2559">
                <a:solidFill>
                  <a:srgbClr val="000000"/>
                </a:solidFill>
                <a:latin typeface="Montserrat"/>
                <a:ea typeface="Montserrat"/>
                <a:cs typeface="Montserrat"/>
                <a:sym typeface="Montserrat"/>
              </a:rPr>
              <a:t> would return documents where the terms appear in the </a:t>
            </a:r>
            <a:r>
              <a:rPr lang="en-US" sz="2559" b="1">
                <a:solidFill>
                  <a:srgbClr val="000000"/>
                </a:solidFill>
                <a:latin typeface="Montserrat Bold"/>
                <a:ea typeface="Montserrat Bold"/>
                <a:cs typeface="Montserrat Bold"/>
                <a:sym typeface="Montserrat Bold"/>
              </a:rPr>
              <a:t>title, abstract</a:t>
            </a:r>
            <a:r>
              <a:rPr lang="en-US" sz="2559">
                <a:solidFill>
                  <a:srgbClr val="000000"/>
                </a:solidFill>
                <a:latin typeface="Montserrat"/>
                <a:ea typeface="Montserrat"/>
                <a:cs typeface="Montserrat"/>
                <a:sym typeface="Montserrat"/>
              </a:rPr>
              <a:t> or </a:t>
            </a:r>
            <a:r>
              <a:rPr lang="en-US" sz="2559" b="1">
                <a:solidFill>
                  <a:srgbClr val="000000"/>
                </a:solidFill>
                <a:latin typeface="Montserrat Bold"/>
                <a:ea typeface="Montserrat Bold"/>
                <a:cs typeface="Montserrat Bold"/>
                <a:sym typeface="Montserrat Bold"/>
              </a:rPr>
              <a:t>keywords.</a:t>
            </a:r>
          </a:p>
          <a:p>
            <a:pPr algn="l">
              <a:lnSpc>
                <a:spcPts val="3583"/>
              </a:lnSpc>
            </a:pPr>
            <a:endParaRPr lang="en-US" sz="2559" b="1">
              <a:solidFill>
                <a:srgbClr val="000000"/>
              </a:solidFill>
              <a:latin typeface="Montserrat Bold"/>
              <a:ea typeface="Montserrat Bold"/>
              <a:cs typeface="Montserrat Bold"/>
              <a:sym typeface="Montserrat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2663158" y="3438552"/>
            <a:ext cx="10068877" cy="6047294"/>
          </a:xfrm>
          <a:custGeom>
            <a:avLst/>
            <a:gdLst/>
            <a:ahLst/>
            <a:cxnLst/>
            <a:rect l="l" t="t" r="r" b="b"/>
            <a:pathLst>
              <a:path w="10068877" h="6047294">
                <a:moveTo>
                  <a:pt x="0" y="0"/>
                </a:moveTo>
                <a:lnTo>
                  <a:pt x="10068878" y="0"/>
                </a:lnTo>
                <a:lnTo>
                  <a:pt x="10068878" y="6047294"/>
                </a:lnTo>
                <a:lnTo>
                  <a:pt x="0" y="6047294"/>
                </a:lnTo>
                <a:lnTo>
                  <a:pt x="0" y="0"/>
                </a:lnTo>
                <a:close/>
              </a:path>
            </a:pathLst>
          </a:custGeom>
          <a:blipFill>
            <a:blip r:embed="rId5"/>
            <a:stretch>
              <a:fillRect r="-601"/>
            </a:stretch>
          </a:blipFill>
        </p:spPr>
        <p:txBody>
          <a:bodyPr/>
          <a:lstStyle/>
          <a:p>
            <a:endParaRPr lang="en-US"/>
          </a:p>
        </p:txBody>
      </p:sp>
      <p:sp>
        <p:nvSpPr>
          <p:cNvPr id="8" name="TextBox 8"/>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SCOPUS FIELD CODES</a:t>
            </a:r>
          </a:p>
        </p:txBody>
      </p:sp>
      <p:sp>
        <p:nvSpPr>
          <p:cNvPr id="9" name="TextBox 9"/>
          <p:cNvSpPr txBox="1"/>
          <p:nvPr/>
        </p:nvSpPr>
        <p:spPr>
          <a:xfrm>
            <a:off x="1611790" y="2332444"/>
            <a:ext cx="15647510" cy="877967"/>
          </a:xfrm>
          <a:prstGeom prst="rect">
            <a:avLst/>
          </a:prstGeom>
        </p:spPr>
        <p:txBody>
          <a:bodyPr lIns="0" tIns="0" rIns="0" bIns="0" rtlCol="0" anchor="t">
            <a:spAutoFit/>
          </a:bodyPr>
          <a:lstStyle/>
          <a:p>
            <a:pPr algn="ctr">
              <a:lnSpc>
                <a:spcPts val="3583"/>
              </a:lnSpc>
            </a:pPr>
            <a:r>
              <a:rPr lang="en-US" sz="2559" b="1">
                <a:solidFill>
                  <a:srgbClr val="000000"/>
                </a:solidFill>
                <a:latin typeface="Montserrat Bold"/>
                <a:ea typeface="Montserrat Bold"/>
                <a:cs typeface="Montserrat Bold"/>
                <a:sym typeface="Montserrat Bold"/>
              </a:rPr>
              <a:t>Examples:</a:t>
            </a:r>
          </a:p>
          <a:p>
            <a:pPr algn="ctr">
              <a:lnSpc>
                <a:spcPts val="3583"/>
              </a:lnSpc>
            </a:pPr>
            <a:r>
              <a:rPr lang="en-US" sz="2559">
                <a:solidFill>
                  <a:srgbClr val="000000"/>
                </a:solidFill>
                <a:latin typeface="Montserrat"/>
                <a:ea typeface="Montserrat"/>
                <a:cs typeface="Montserrat"/>
                <a:sym typeface="Montserrat"/>
              </a:rPr>
              <a:t>Not using a field code, e.g. (virus outbreak), is the same as searching ALL ( virus AND outbreak )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2663158" y="3245903"/>
            <a:ext cx="10250168" cy="6012397"/>
          </a:xfrm>
          <a:custGeom>
            <a:avLst/>
            <a:gdLst/>
            <a:ahLst/>
            <a:cxnLst/>
            <a:rect l="l" t="t" r="r" b="b"/>
            <a:pathLst>
              <a:path w="10250168" h="6012397">
                <a:moveTo>
                  <a:pt x="0" y="0"/>
                </a:moveTo>
                <a:lnTo>
                  <a:pt x="10250168" y="0"/>
                </a:lnTo>
                <a:lnTo>
                  <a:pt x="10250168" y="6012397"/>
                </a:lnTo>
                <a:lnTo>
                  <a:pt x="0" y="6012397"/>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2663158" y="6101477"/>
            <a:ext cx="617537" cy="617537"/>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916"/>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97104" y="2157301"/>
            <a:ext cx="17093791" cy="522367"/>
          </a:xfrm>
          <a:prstGeom prst="rect">
            <a:avLst/>
          </a:prstGeom>
        </p:spPr>
        <p:txBody>
          <a:bodyPr lIns="0" tIns="0" rIns="0" bIns="0" rtlCol="0" anchor="t">
            <a:spAutoFit/>
          </a:bodyPr>
          <a:lstStyle/>
          <a:p>
            <a:pPr algn="ctr">
              <a:lnSpc>
                <a:spcPts val="4283"/>
              </a:lnSpc>
            </a:pPr>
            <a:r>
              <a:rPr lang="en-US" sz="3059" b="1">
                <a:solidFill>
                  <a:srgbClr val="000000"/>
                </a:solidFill>
                <a:latin typeface="Montserrat Bold"/>
                <a:ea typeface="Montserrat Bold"/>
                <a:cs typeface="Montserrat Bold"/>
                <a:sym typeface="Montserrat Bold"/>
              </a:rPr>
              <a:t>EXERCISE</a:t>
            </a:r>
            <a:r>
              <a:rPr lang="en-US" sz="3059">
                <a:solidFill>
                  <a:srgbClr val="000000"/>
                </a:solidFill>
                <a:latin typeface="Montserrat"/>
                <a:ea typeface="Montserrat"/>
                <a:cs typeface="Montserrat"/>
                <a:sym typeface="Montserrat"/>
              </a:rPr>
              <a:t> : TITLE-ABS-KEY("virus outbreak") AND (blood) OR "COVID" NOT *infect*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2815592" y="2374822"/>
            <a:ext cx="12656816" cy="5537357"/>
          </a:xfrm>
          <a:custGeom>
            <a:avLst/>
            <a:gdLst/>
            <a:ahLst/>
            <a:cxnLst/>
            <a:rect l="l" t="t" r="r" b="b"/>
            <a:pathLst>
              <a:path w="12656816" h="5537357">
                <a:moveTo>
                  <a:pt x="0" y="0"/>
                </a:moveTo>
                <a:lnTo>
                  <a:pt x="12656816" y="0"/>
                </a:lnTo>
                <a:lnTo>
                  <a:pt x="12656816" y="5537356"/>
                </a:lnTo>
                <a:lnTo>
                  <a:pt x="0" y="5537356"/>
                </a:lnTo>
                <a:lnTo>
                  <a:pt x="0" y="0"/>
                </a:lnTo>
                <a:close/>
              </a:path>
            </a:pathLst>
          </a:custGeom>
          <a:blipFill>
            <a:blip r:embed="rId5"/>
            <a:stretch>
              <a:fillRect/>
            </a:stretch>
          </a:blipFill>
        </p:spPr>
        <p:txBody>
          <a:bodyPr/>
          <a:lstStyle/>
          <a:p>
            <a:endParaRPr lang="en-US"/>
          </a:p>
        </p:txBody>
      </p:sp>
      <p:sp>
        <p:nvSpPr>
          <p:cNvPr id="8" name="Freeform 8"/>
          <p:cNvSpPr/>
          <p:nvPr/>
        </p:nvSpPr>
        <p:spPr>
          <a:xfrm>
            <a:off x="5486400" y="2707032"/>
            <a:ext cx="7315200" cy="731520"/>
          </a:xfrm>
          <a:custGeom>
            <a:avLst/>
            <a:gdLst/>
            <a:ahLst/>
            <a:cxnLst/>
            <a:rect l="l" t="t" r="r" b="b"/>
            <a:pathLst>
              <a:path w="7315200" h="731520">
                <a:moveTo>
                  <a:pt x="0" y="0"/>
                </a:moveTo>
                <a:lnTo>
                  <a:pt x="7315200" y="0"/>
                </a:lnTo>
                <a:lnTo>
                  <a:pt x="7315200" y="731520"/>
                </a:lnTo>
                <a:lnTo>
                  <a:pt x="0" y="731520"/>
                </a:lnTo>
                <a:lnTo>
                  <a:pt x="0" y="0"/>
                </a:lnTo>
                <a:close/>
              </a:path>
            </a:pathLst>
          </a:custGeom>
          <a:blipFill>
            <a:blip r:embed="rId6">
              <a:extLst>
                <a:ext uri="{96DAC541-7B7A-43D3-8B79-37D633B846F1}">
                  <asvg:svgBlip xmlns:asvg="http://schemas.microsoft.com/office/drawing/2016/SVG/main" r:embed="rId7"/>
                </a:ext>
              </a:extLst>
            </a:blip>
            <a:stretch>
              <a:fillRect/>
            </a:stretch>
          </a:blipFill>
          <a:ln w="104775" cap="sq">
            <a:solidFill>
              <a:srgbClr val="FA3A2F"/>
            </a:solidFill>
            <a:prstDash val="solid"/>
            <a:miter/>
          </a:ln>
        </p:spPr>
        <p:txBody>
          <a:bodyPr/>
          <a:lstStyle/>
          <a:p>
            <a:endParaRPr lang="en-US"/>
          </a:p>
        </p:txBody>
      </p:sp>
      <p:sp>
        <p:nvSpPr>
          <p:cNvPr id="9" name="Freeform 9"/>
          <p:cNvSpPr/>
          <p:nvPr/>
        </p:nvSpPr>
        <p:spPr>
          <a:xfrm>
            <a:off x="1957656" y="6341682"/>
            <a:ext cx="3726676" cy="1090900"/>
          </a:xfrm>
          <a:custGeom>
            <a:avLst/>
            <a:gdLst/>
            <a:ahLst/>
            <a:cxnLst/>
            <a:rect l="l" t="t" r="r" b="b"/>
            <a:pathLst>
              <a:path w="3726676" h="1090900">
                <a:moveTo>
                  <a:pt x="0" y="0"/>
                </a:moveTo>
                <a:lnTo>
                  <a:pt x="3726676" y="0"/>
                </a:lnTo>
                <a:lnTo>
                  <a:pt x="3726676" y="1090900"/>
                </a:lnTo>
                <a:lnTo>
                  <a:pt x="0" y="10909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1460350" y="1232155"/>
            <a:ext cx="15927721" cy="878992"/>
          </a:xfrm>
          <a:prstGeom prst="rect">
            <a:avLst/>
          </a:prstGeom>
        </p:spPr>
        <p:txBody>
          <a:bodyPr lIns="0" tIns="0" rIns="0" bIns="0" rtlCol="0" anchor="t">
            <a:spAutoFit/>
          </a:bodyPr>
          <a:lstStyle/>
          <a:p>
            <a:pPr algn="l">
              <a:lnSpc>
                <a:spcPts val="7201"/>
              </a:lnSpc>
              <a:spcBef>
                <a:spcPct val="0"/>
              </a:spcBef>
            </a:pPr>
            <a:r>
              <a:rPr lang="en-US" sz="5144">
                <a:solidFill>
                  <a:srgbClr val="000000"/>
                </a:solidFill>
                <a:latin typeface="League Spartan"/>
                <a:ea typeface="League Spartan"/>
                <a:cs typeface="League Spartan"/>
                <a:sym typeface="League Spartan"/>
              </a:rPr>
              <a:t>DOCUMENT SEARCH - SEARCH WITHIN RESULT</a:t>
            </a:r>
          </a:p>
        </p:txBody>
      </p:sp>
      <p:sp>
        <p:nvSpPr>
          <p:cNvPr id="11" name="TextBox 11"/>
          <p:cNvSpPr txBox="1"/>
          <p:nvPr/>
        </p:nvSpPr>
        <p:spPr>
          <a:xfrm>
            <a:off x="1460350" y="8539441"/>
            <a:ext cx="15064420" cy="877967"/>
          </a:xfrm>
          <a:prstGeom prst="rect">
            <a:avLst/>
          </a:prstGeom>
        </p:spPr>
        <p:txBody>
          <a:bodyPr lIns="0" tIns="0" rIns="0" bIns="0" rtlCol="0" anchor="t">
            <a:spAutoFit/>
          </a:bodyPr>
          <a:lstStyle/>
          <a:p>
            <a:pPr algn="ctr">
              <a:lnSpc>
                <a:spcPts val="3583"/>
              </a:lnSpc>
            </a:pPr>
            <a:r>
              <a:rPr lang="en-US" sz="2559" b="1">
                <a:solidFill>
                  <a:srgbClr val="000000"/>
                </a:solidFill>
                <a:latin typeface="Montserrat Bold"/>
                <a:ea typeface="Montserrat Bold"/>
                <a:cs typeface="Montserrat Bold"/>
                <a:sym typeface="Montserrat Bold"/>
              </a:rPr>
              <a:t>( TITLE-ABS-KEY ( "virus outbreak" ) AND ( blood )OR "COVID" AND NOT*infect* ) AND ( systematic )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2836829" y="2180752"/>
            <a:ext cx="12614343" cy="5925497"/>
          </a:xfrm>
          <a:custGeom>
            <a:avLst/>
            <a:gdLst/>
            <a:ahLst/>
            <a:cxnLst/>
            <a:rect l="l" t="t" r="r" b="b"/>
            <a:pathLst>
              <a:path w="12614343" h="5925497">
                <a:moveTo>
                  <a:pt x="0" y="0"/>
                </a:moveTo>
                <a:lnTo>
                  <a:pt x="12614342" y="0"/>
                </a:lnTo>
                <a:lnTo>
                  <a:pt x="12614342" y="5925496"/>
                </a:lnTo>
                <a:lnTo>
                  <a:pt x="0" y="5925496"/>
                </a:lnTo>
                <a:lnTo>
                  <a:pt x="0" y="0"/>
                </a:lnTo>
                <a:close/>
              </a:path>
            </a:pathLst>
          </a:custGeom>
          <a:blipFill>
            <a:blip r:embed="rId5"/>
            <a:stretch>
              <a:fillRect/>
            </a:stretch>
          </a:blipFill>
        </p:spPr>
        <p:txBody>
          <a:bodyPr/>
          <a:lstStyle/>
          <a:p>
            <a:endParaRPr lang="en-US"/>
          </a:p>
        </p:txBody>
      </p:sp>
      <p:sp>
        <p:nvSpPr>
          <p:cNvPr id="8" name="Freeform 8"/>
          <p:cNvSpPr/>
          <p:nvPr/>
        </p:nvSpPr>
        <p:spPr>
          <a:xfrm>
            <a:off x="12584343" y="3265025"/>
            <a:ext cx="2193664" cy="3085716"/>
          </a:xfrm>
          <a:custGeom>
            <a:avLst/>
            <a:gdLst/>
            <a:ahLst/>
            <a:cxnLst/>
            <a:rect l="l" t="t" r="r" b="b"/>
            <a:pathLst>
              <a:path w="2193664" h="3085716">
                <a:moveTo>
                  <a:pt x="0" y="0"/>
                </a:moveTo>
                <a:lnTo>
                  <a:pt x="2193664" y="0"/>
                </a:lnTo>
                <a:lnTo>
                  <a:pt x="2193664" y="3085716"/>
                </a:lnTo>
                <a:lnTo>
                  <a:pt x="0" y="30857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ANALYZE SEARCH RESULTS</a:t>
            </a:r>
          </a:p>
        </p:txBody>
      </p:sp>
      <p:sp>
        <p:nvSpPr>
          <p:cNvPr id="10" name="TextBox 10"/>
          <p:cNvSpPr txBox="1"/>
          <p:nvPr/>
        </p:nvSpPr>
        <p:spPr>
          <a:xfrm>
            <a:off x="1460350" y="8539441"/>
            <a:ext cx="15064420" cy="1773317"/>
          </a:xfrm>
          <a:prstGeom prst="rect">
            <a:avLst/>
          </a:prstGeom>
        </p:spPr>
        <p:txBody>
          <a:bodyPr lIns="0" tIns="0" rIns="0" bIns="0" rtlCol="0" anchor="t">
            <a:spAutoFit/>
          </a:bodyPr>
          <a:lstStyle/>
          <a:p>
            <a:pPr algn="ctr">
              <a:lnSpc>
                <a:spcPts val="3583"/>
              </a:lnSpc>
            </a:pPr>
            <a:r>
              <a:rPr lang="en-US" sz="2559">
                <a:solidFill>
                  <a:srgbClr val="000000"/>
                </a:solidFill>
                <a:latin typeface="Montserrat"/>
                <a:ea typeface="Montserrat"/>
                <a:cs typeface="Montserrat"/>
                <a:sym typeface="Montserrat"/>
              </a:rPr>
              <a:t>Results are ordered by year of publication as default. You can create a new order with the sorting box (on the right): based on relevance, most cited or oldest articles. Or you could order the results alphabetically by first author or source title.</a:t>
            </a:r>
          </a:p>
          <a:p>
            <a:pPr algn="ctr">
              <a:lnSpc>
                <a:spcPts val="3583"/>
              </a:lnSpc>
            </a:pPr>
            <a:endParaRPr lang="en-US" sz="2559">
              <a:solidFill>
                <a:srgbClr val="000000"/>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2818460" y="3327443"/>
            <a:ext cx="12651079" cy="3632114"/>
          </a:xfrm>
          <a:custGeom>
            <a:avLst/>
            <a:gdLst/>
            <a:ahLst/>
            <a:cxnLst/>
            <a:rect l="l" t="t" r="r" b="b"/>
            <a:pathLst>
              <a:path w="12651079" h="3632114">
                <a:moveTo>
                  <a:pt x="0" y="0"/>
                </a:moveTo>
                <a:lnTo>
                  <a:pt x="12651080" y="0"/>
                </a:lnTo>
                <a:lnTo>
                  <a:pt x="12651080" y="3632114"/>
                </a:lnTo>
                <a:lnTo>
                  <a:pt x="0" y="3632114"/>
                </a:lnTo>
                <a:lnTo>
                  <a:pt x="0" y="0"/>
                </a:lnTo>
                <a:close/>
              </a:path>
            </a:pathLst>
          </a:custGeom>
          <a:blipFill>
            <a:blip r:embed="rId5"/>
            <a:stretch>
              <a:fillRect/>
            </a:stretch>
          </a:blipFill>
        </p:spPr>
        <p:txBody>
          <a:bodyPr/>
          <a:lstStyle/>
          <a:p>
            <a:endParaRPr lang="en-US"/>
          </a:p>
        </p:txBody>
      </p:sp>
      <p:sp>
        <p:nvSpPr>
          <p:cNvPr id="8" name="Freeform 8"/>
          <p:cNvSpPr/>
          <p:nvPr/>
        </p:nvSpPr>
        <p:spPr>
          <a:xfrm>
            <a:off x="13182867" y="3695727"/>
            <a:ext cx="2441975" cy="714833"/>
          </a:xfrm>
          <a:custGeom>
            <a:avLst/>
            <a:gdLst/>
            <a:ahLst/>
            <a:cxnLst/>
            <a:rect l="l" t="t" r="r" b="b"/>
            <a:pathLst>
              <a:path w="2441975" h="714833">
                <a:moveTo>
                  <a:pt x="0" y="0"/>
                </a:moveTo>
                <a:lnTo>
                  <a:pt x="2441975" y="0"/>
                </a:lnTo>
                <a:lnTo>
                  <a:pt x="2441975" y="714833"/>
                </a:lnTo>
                <a:lnTo>
                  <a:pt x="0" y="7148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ANALYZE SEACH RESULTS</a:t>
            </a:r>
          </a:p>
        </p:txBody>
      </p:sp>
      <p:sp>
        <p:nvSpPr>
          <p:cNvPr id="10" name="TextBox 10"/>
          <p:cNvSpPr txBox="1"/>
          <p:nvPr/>
        </p:nvSpPr>
        <p:spPr>
          <a:xfrm>
            <a:off x="1460350" y="8539441"/>
            <a:ext cx="15064420" cy="430292"/>
          </a:xfrm>
          <a:prstGeom prst="rect">
            <a:avLst/>
          </a:prstGeom>
        </p:spPr>
        <p:txBody>
          <a:bodyPr lIns="0" tIns="0" rIns="0" bIns="0" rtlCol="0" anchor="t">
            <a:spAutoFit/>
          </a:bodyPr>
          <a:lstStyle/>
          <a:p>
            <a:pPr algn="ctr">
              <a:lnSpc>
                <a:spcPts val="3583"/>
              </a:lnSpc>
            </a:pPr>
            <a:r>
              <a:rPr lang="en-US" sz="2559">
                <a:solidFill>
                  <a:srgbClr val="000000"/>
                </a:solidFill>
                <a:latin typeface="Montserrat"/>
                <a:ea typeface="Montserrat"/>
                <a:cs typeface="Montserrat"/>
                <a:sym typeface="Montserrat"/>
              </a:rPr>
              <a:t>Click </a:t>
            </a:r>
            <a:r>
              <a:rPr lang="en-US" sz="2559" b="1">
                <a:solidFill>
                  <a:srgbClr val="000000"/>
                </a:solidFill>
                <a:latin typeface="Montserrat Bold"/>
                <a:ea typeface="Montserrat Bold"/>
                <a:cs typeface="Montserrat Bold"/>
                <a:sym typeface="Montserrat Bold"/>
              </a:rPr>
              <a:t>Analyze search results</a:t>
            </a:r>
            <a:r>
              <a:rPr lang="en-US" sz="2559">
                <a:solidFill>
                  <a:srgbClr val="000000"/>
                </a:solidFill>
                <a:latin typeface="Montserrat"/>
                <a:ea typeface="Montserrat"/>
                <a:cs typeface="Montserrat"/>
                <a:sym typeface="Montserrat"/>
              </a:rPr>
              <a:t> to view charts and graphs related to this result list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3125" y="8251529"/>
            <a:ext cx="16061749" cy="15657962"/>
          </a:xfrm>
          <a:custGeom>
            <a:avLst/>
            <a:gdLst/>
            <a:ahLst/>
            <a:cxnLst/>
            <a:rect l="l" t="t" r="r" b="b"/>
            <a:pathLst>
              <a:path w="16061749" h="15657962">
                <a:moveTo>
                  <a:pt x="0" y="0"/>
                </a:moveTo>
                <a:lnTo>
                  <a:pt x="16061750" y="0"/>
                </a:lnTo>
                <a:lnTo>
                  <a:pt x="16061750" y="15657963"/>
                </a:lnTo>
                <a:lnTo>
                  <a:pt x="0" y="15657963"/>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028700" y="1160585"/>
            <a:ext cx="11835029" cy="7426481"/>
          </a:xfrm>
          <a:custGeom>
            <a:avLst/>
            <a:gdLst/>
            <a:ahLst/>
            <a:cxnLst/>
            <a:rect l="l" t="t" r="r" b="b"/>
            <a:pathLst>
              <a:path w="11835029" h="7426481">
                <a:moveTo>
                  <a:pt x="0" y="0"/>
                </a:moveTo>
                <a:lnTo>
                  <a:pt x="11835029" y="0"/>
                </a:lnTo>
                <a:lnTo>
                  <a:pt x="11835029" y="7426481"/>
                </a:lnTo>
                <a:lnTo>
                  <a:pt x="0" y="7426481"/>
                </a:lnTo>
                <a:lnTo>
                  <a:pt x="0" y="0"/>
                </a:lnTo>
                <a:close/>
              </a:path>
            </a:pathLst>
          </a:custGeom>
          <a:blipFill>
            <a:blip r:embed="rId6"/>
            <a:stretch>
              <a:fillRect/>
            </a:stretch>
          </a:blipFill>
        </p:spPr>
        <p:txBody>
          <a:bodyPr/>
          <a:lstStyle/>
          <a:p>
            <a:endParaRPr lang="en-US"/>
          </a:p>
        </p:txBody>
      </p:sp>
      <p:sp>
        <p:nvSpPr>
          <p:cNvPr id="8" name="Freeform 8"/>
          <p:cNvSpPr/>
          <p:nvPr/>
        </p:nvSpPr>
        <p:spPr>
          <a:xfrm>
            <a:off x="13892000" y="127209"/>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7"/>
            <a:stretch>
              <a:fillRect/>
            </a:stretch>
          </a:blipFill>
        </p:spPr>
        <p:txBody>
          <a:bodyPr/>
          <a:lstStyle/>
          <a:p>
            <a:endParaRPr lang="en-US"/>
          </a:p>
        </p:txBody>
      </p:sp>
      <p:sp>
        <p:nvSpPr>
          <p:cNvPr id="9" name="TextBox 9"/>
          <p:cNvSpPr txBox="1"/>
          <p:nvPr/>
        </p:nvSpPr>
        <p:spPr>
          <a:xfrm>
            <a:off x="221865" y="8644216"/>
            <a:ext cx="18066135" cy="1234440"/>
          </a:xfrm>
          <a:prstGeom prst="rect">
            <a:avLst/>
          </a:prstGeom>
        </p:spPr>
        <p:txBody>
          <a:bodyPr lIns="0" tIns="0" rIns="0" bIns="0" rtlCol="0" anchor="t">
            <a:spAutoFit/>
          </a:bodyPr>
          <a:lstStyle/>
          <a:p>
            <a:pPr algn="l">
              <a:lnSpc>
                <a:spcPts val="3359"/>
              </a:lnSpc>
              <a:spcBef>
                <a:spcPct val="0"/>
              </a:spcBef>
            </a:pPr>
            <a:r>
              <a:rPr lang="en-US" sz="2399" b="1">
                <a:solidFill>
                  <a:srgbClr val="000000"/>
                </a:solidFill>
                <a:latin typeface="Montserrat Bold"/>
                <a:ea typeface="Montserrat Bold"/>
                <a:cs typeface="Montserrat Bold"/>
                <a:sym typeface="Montserrat Bold"/>
              </a:rPr>
              <a:t>Scopus Fact Sheet : https://www-elsevier-com.ezaccess.library.uitm.edu.my/__data/assets/pdf_file/0017/114533/Scopus_GlobalResearch_Factsheet2019_FINAL_WEB.pdf</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2194880" y="2533667"/>
            <a:ext cx="7281517" cy="6724633"/>
          </a:xfrm>
          <a:custGeom>
            <a:avLst/>
            <a:gdLst/>
            <a:ahLst/>
            <a:cxnLst/>
            <a:rect l="l" t="t" r="r" b="b"/>
            <a:pathLst>
              <a:path w="7281517" h="6724633">
                <a:moveTo>
                  <a:pt x="0" y="0"/>
                </a:moveTo>
                <a:lnTo>
                  <a:pt x="7281516" y="0"/>
                </a:lnTo>
                <a:lnTo>
                  <a:pt x="7281516" y="6724633"/>
                </a:lnTo>
                <a:lnTo>
                  <a:pt x="0" y="6724633"/>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SOURCE DETAILS</a:t>
            </a:r>
          </a:p>
        </p:txBody>
      </p:sp>
      <p:sp>
        <p:nvSpPr>
          <p:cNvPr id="9" name="TextBox 9"/>
          <p:cNvSpPr txBox="1"/>
          <p:nvPr/>
        </p:nvSpPr>
        <p:spPr>
          <a:xfrm>
            <a:off x="10615254" y="3648102"/>
            <a:ext cx="6644046" cy="2668667"/>
          </a:xfrm>
          <a:prstGeom prst="rect">
            <a:avLst/>
          </a:prstGeom>
        </p:spPr>
        <p:txBody>
          <a:bodyPr lIns="0" tIns="0" rIns="0" bIns="0" rtlCol="0" anchor="t">
            <a:spAutoFit/>
          </a:bodyPr>
          <a:lstStyle/>
          <a:p>
            <a:pPr algn="ctr">
              <a:lnSpc>
                <a:spcPts val="3583"/>
              </a:lnSpc>
            </a:pPr>
            <a:r>
              <a:rPr lang="en-US" sz="2559" b="1">
                <a:solidFill>
                  <a:srgbClr val="000000"/>
                </a:solidFill>
                <a:latin typeface="Montserrat Bold"/>
                <a:ea typeface="Montserrat Bold"/>
                <a:cs typeface="Montserrat Bold"/>
                <a:sym typeface="Montserrat Bold"/>
              </a:rPr>
              <a:t>The Analyze search results</a:t>
            </a:r>
            <a:r>
              <a:rPr lang="en-US" sz="2559">
                <a:solidFill>
                  <a:srgbClr val="000000"/>
                </a:solidFill>
                <a:latin typeface="Montserrat"/>
                <a:ea typeface="Montserrat"/>
                <a:cs typeface="Montserrat"/>
                <a:sym typeface="Montserrat"/>
              </a:rPr>
              <a:t> tool gives you an overview showing the number of documents broken down by various criteria, including year, source, author, affiliation, and so on.</a:t>
            </a:r>
          </a:p>
          <a:p>
            <a:pPr algn="ctr">
              <a:lnSpc>
                <a:spcPts val="3583"/>
              </a:lnSpc>
            </a:pPr>
            <a:endParaRPr lang="en-US" sz="2559">
              <a:solidFill>
                <a:srgbClr val="000000"/>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2818460" y="3327443"/>
            <a:ext cx="12651079" cy="3632114"/>
          </a:xfrm>
          <a:custGeom>
            <a:avLst/>
            <a:gdLst/>
            <a:ahLst/>
            <a:cxnLst/>
            <a:rect l="l" t="t" r="r" b="b"/>
            <a:pathLst>
              <a:path w="12651079" h="3632114">
                <a:moveTo>
                  <a:pt x="0" y="0"/>
                </a:moveTo>
                <a:lnTo>
                  <a:pt x="12651080" y="0"/>
                </a:lnTo>
                <a:lnTo>
                  <a:pt x="12651080" y="3632114"/>
                </a:lnTo>
                <a:lnTo>
                  <a:pt x="0" y="3632114"/>
                </a:lnTo>
                <a:lnTo>
                  <a:pt x="0" y="0"/>
                </a:lnTo>
                <a:close/>
              </a:path>
            </a:pathLst>
          </a:custGeom>
          <a:blipFill>
            <a:blip r:embed="rId5"/>
            <a:stretch>
              <a:fillRect/>
            </a:stretch>
          </a:blipFill>
        </p:spPr>
        <p:txBody>
          <a:bodyPr/>
          <a:lstStyle/>
          <a:p>
            <a:endParaRPr lang="en-US"/>
          </a:p>
        </p:txBody>
      </p:sp>
      <p:sp>
        <p:nvSpPr>
          <p:cNvPr id="8" name="Freeform 8"/>
          <p:cNvSpPr/>
          <p:nvPr/>
        </p:nvSpPr>
        <p:spPr>
          <a:xfrm>
            <a:off x="13182867" y="3695727"/>
            <a:ext cx="2441975" cy="714833"/>
          </a:xfrm>
          <a:custGeom>
            <a:avLst/>
            <a:gdLst/>
            <a:ahLst/>
            <a:cxnLst/>
            <a:rect l="l" t="t" r="r" b="b"/>
            <a:pathLst>
              <a:path w="2441975" h="714833">
                <a:moveTo>
                  <a:pt x="0" y="0"/>
                </a:moveTo>
                <a:lnTo>
                  <a:pt x="2441975" y="0"/>
                </a:lnTo>
                <a:lnTo>
                  <a:pt x="2441975" y="714833"/>
                </a:lnTo>
                <a:lnTo>
                  <a:pt x="0" y="7148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ANALYZE SEACH RESULTS</a:t>
            </a:r>
          </a:p>
        </p:txBody>
      </p:sp>
      <p:sp>
        <p:nvSpPr>
          <p:cNvPr id="10" name="TextBox 10"/>
          <p:cNvSpPr txBox="1"/>
          <p:nvPr/>
        </p:nvSpPr>
        <p:spPr>
          <a:xfrm>
            <a:off x="1460350" y="8539441"/>
            <a:ext cx="15064420" cy="430292"/>
          </a:xfrm>
          <a:prstGeom prst="rect">
            <a:avLst/>
          </a:prstGeom>
        </p:spPr>
        <p:txBody>
          <a:bodyPr lIns="0" tIns="0" rIns="0" bIns="0" rtlCol="0" anchor="t">
            <a:spAutoFit/>
          </a:bodyPr>
          <a:lstStyle/>
          <a:p>
            <a:pPr algn="ctr">
              <a:lnSpc>
                <a:spcPts val="3583"/>
              </a:lnSpc>
            </a:pPr>
            <a:r>
              <a:rPr lang="en-US" sz="2559">
                <a:solidFill>
                  <a:srgbClr val="000000"/>
                </a:solidFill>
                <a:latin typeface="Montserrat"/>
                <a:ea typeface="Montserrat"/>
                <a:cs typeface="Montserrat"/>
                <a:sym typeface="Montserrat"/>
              </a:rPr>
              <a:t>Click </a:t>
            </a:r>
            <a:r>
              <a:rPr lang="en-US" sz="2559" b="1">
                <a:solidFill>
                  <a:srgbClr val="000000"/>
                </a:solidFill>
                <a:latin typeface="Montserrat Bold"/>
                <a:ea typeface="Montserrat Bold"/>
                <a:cs typeface="Montserrat Bold"/>
                <a:sym typeface="Montserrat Bold"/>
              </a:rPr>
              <a:t>Analyze search results</a:t>
            </a:r>
            <a:r>
              <a:rPr lang="en-US" sz="2559">
                <a:solidFill>
                  <a:srgbClr val="000000"/>
                </a:solidFill>
                <a:latin typeface="Montserrat"/>
                <a:ea typeface="Montserrat"/>
                <a:cs typeface="Montserrat"/>
                <a:sym typeface="Montserrat"/>
              </a:rPr>
              <a:t> to view charts and graphs related to this result list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2194880" y="2533667"/>
            <a:ext cx="7281517" cy="6724633"/>
          </a:xfrm>
          <a:custGeom>
            <a:avLst/>
            <a:gdLst/>
            <a:ahLst/>
            <a:cxnLst/>
            <a:rect l="l" t="t" r="r" b="b"/>
            <a:pathLst>
              <a:path w="7281517" h="6724633">
                <a:moveTo>
                  <a:pt x="0" y="0"/>
                </a:moveTo>
                <a:lnTo>
                  <a:pt x="7281516" y="0"/>
                </a:lnTo>
                <a:lnTo>
                  <a:pt x="7281516" y="6724633"/>
                </a:lnTo>
                <a:lnTo>
                  <a:pt x="0" y="6724633"/>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SOURCE DETAILS</a:t>
            </a:r>
          </a:p>
        </p:txBody>
      </p:sp>
      <p:sp>
        <p:nvSpPr>
          <p:cNvPr id="9" name="TextBox 9"/>
          <p:cNvSpPr txBox="1"/>
          <p:nvPr/>
        </p:nvSpPr>
        <p:spPr>
          <a:xfrm>
            <a:off x="10615254" y="3648102"/>
            <a:ext cx="6644046" cy="2668667"/>
          </a:xfrm>
          <a:prstGeom prst="rect">
            <a:avLst/>
          </a:prstGeom>
        </p:spPr>
        <p:txBody>
          <a:bodyPr lIns="0" tIns="0" rIns="0" bIns="0" rtlCol="0" anchor="t">
            <a:spAutoFit/>
          </a:bodyPr>
          <a:lstStyle/>
          <a:p>
            <a:pPr algn="ctr">
              <a:lnSpc>
                <a:spcPts val="3583"/>
              </a:lnSpc>
            </a:pPr>
            <a:r>
              <a:rPr lang="en-US" sz="2559" b="1">
                <a:solidFill>
                  <a:srgbClr val="000000"/>
                </a:solidFill>
                <a:latin typeface="Montserrat Bold"/>
                <a:ea typeface="Montserrat Bold"/>
                <a:cs typeface="Montserrat Bold"/>
                <a:sym typeface="Montserrat Bold"/>
              </a:rPr>
              <a:t>The Analyze search results</a:t>
            </a:r>
            <a:r>
              <a:rPr lang="en-US" sz="2559">
                <a:solidFill>
                  <a:srgbClr val="000000"/>
                </a:solidFill>
                <a:latin typeface="Montserrat"/>
                <a:ea typeface="Montserrat"/>
                <a:cs typeface="Montserrat"/>
                <a:sym typeface="Montserrat"/>
              </a:rPr>
              <a:t> tool gives you an overview showing the number of documents broken down by various criteria, including year, source, author, affiliation, and so on.</a:t>
            </a:r>
          </a:p>
          <a:p>
            <a:pPr algn="ctr">
              <a:lnSpc>
                <a:spcPts val="3583"/>
              </a:lnSpc>
            </a:pPr>
            <a:endParaRPr lang="en-US" sz="2559">
              <a:solidFill>
                <a:srgbClr val="000000"/>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1969901" y="2122894"/>
            <a:ext cx="8785981" cy="4414956"/>
          </a:xfrm>
          <a:custGeom>
            <a:avLst/>
            <a:gdLst/>
            <a:ahLst/>
            <a:cxnLst/>
            <a:rect l="l" t="t" r="r" b="b"/>
            <a:pathLst>
              <a:path w="8785981" h="4414956">
                <a:moveTo>
                  <a:pt x="0" y="0"/>
                </a:moveTo>
                <a:lnTo>
                  <a:pt x="8785982" y="0"/>
                </a:lnTo>
                <a:lnTo>
                  <a:pt x="8785982" y="4414956"/>
                </a:lnTo>
                <a:lnTo>
                  <a:pt x="0" y="4414956"/>
                </a:lnTo>
                <a:lnTo>
                  <a:pt x="0" y="0"/>
                </a:lnTo>
                <a:close/>
              </a:path>
            </a:pathLst>
          </a:custGeom>
          <a:blipFill>
            <a:blip r:embed="rId5"/>
            <a:stretch>
              <a:fillRect/>
            </a:stretch>
          </a:blipFill>
        </p:spPr>
        <p:txBody>
          <a:bodyPr/>
          <a:lstStyle/>
          <a:p>
            <a:endParaRPr lang="en-US"/>
          </a:p>
        </p:txBody>
      </p:sp>
      <p:sp>
        <p:nvSpPr>
          <p:cNvPr id="8" name="Freeform 8"/>
          <p:cNvSpPr/>
          <p:nvPr/>
        </p:nvSpPr>
        <p:spPr>
          <a:xfrm>
            <a:off x="8413871" y="2396970"/>
            <a:ext cx="2193664" cy="3085716"/>
          </a:xfrm>
          <a:custGeom>
            <a:avLst/>
            <a:gdLst/>
            <a:ahLst/>
            <a:cxnLst/>
            <a:rect l="l" t="t" r="r" b="b"/>
            <a:pathLst>
              <a:path w="2193664" h="3085716">
                <a:moveTo>
                  <a:pt x="0" y="0"/>
                </a:moveTo>
                <a:lnTo>
                  <a:pt x="2193664" y="0"/>
                </a:lnTo>
                <a:lnTo>
                  <a:pt x="2193664" y="3085716"/>
                </a:lnTo>
                <a:lnTo>
                  <a:pt x="0" y="3085716"/>
                </a:lnTo>
                <a:lnTo>
                  <a:pt x="0" y="0"/>
                </a:lnTo>
                <a:close/>
              </a:path>
            </a:pathLst>
          </a:custGeom>
          <a:blipFill>
            <a:blip r:embed="rId6">
              <a:extLst>
                <a:ext uri="{96DAC541-7B7A-43D3-8B79-37D633B846F1}">
                  <asvg:svgBlip xmlns:asvg="http://schemas.microsoft.com/office/drawing/2016/SVG/main" r:embed="rId7"/>
                </a:ext>
              </a:extLst>
            </a:blip>
            <a:stretch>
              <a:fillRect/>
            </a:stretch>
          </a:blipFill>
          <a:ln w="76200" cap="sq">
            <a:solidFill>
              <a:srgbClr val="FA3A2F"/>
            </a:solidFill>
            <a:prstDash val="solid"/>
            <a:miter/>
          </a:ln>
        </p:spPr>
        <p:txBody>
          <a:bodyPr/>
          <a:lstStyle/>
          <a:p>
            <a:endParaRPr lang="en-US"/>
          </a:p>
        </p:txBody>
      </p:sp>
      <p:sp>
        <p:nvSpPr>
          <p:cNvPr id="9" name="TextBox 9"/>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ANALYZE SEACH RESULTS</a:t>
            </a:r>
          </a:p>
        </p:txBody>
      </p:sp>
      <p:sp>
        <p:nvSpPr>
          <p:cNvPr id="10" name="TextBox 10"/>
          <p:cNvSpPr txBox="1"/>
          <p:nvPr/>
        </p:nvSpPr>
        <p:spPr>
          <a:xfrm>
            <a:off x="733405" y="6671389"/>
            <a:ext cx="17554595" cy="4034552"/>
          </a:xfrm>
          <a:prstGeom prst="rect">
            <a:avLst/>
          </a:prstGeom>
        </p:spPr>
        <p:txBody>
          <a:bodyPr lIns="0" tIns="0" rIns="0" bIns="0" rtlCol="0" anchor="t">
            <a:spAutoFit/>
          </a:bodyPr>
          <a:lstStyle/>
          <a:p>
            <a:pPr algn="l">
              <a:lnSpc>
                <a:spcPts val="3163"/>
              </a:lnSpc>
            </a:pPr>
            <a:r>
              <a:rPr lang="en-US" sz="2259" b="1">
                <a:solidFill>
                  <a:srgbClr val="000000"/>
                </a:solidFill>
                <a:latin typeface="Montserrat Bold"/>
                <a:ea typeface="Montserrat Bold"/>
                <a:cs typeface="Montserrat Bold"/>
                <a:sym typeface="Montserrat Bold"/>
              </a:rPr>
              <a:t>•CiteScore</a:t>
            </a:r>
            <a:r>
              <a:rPr lang="en-US" sz="2259">
                <a:solidFill>
                  <a:srgbClr val="000000"/>
                </a:solidFill>
                <a:latin typeface="Montserrat"/>
                <a:ea typeface="Montserrat"/>
                <a:cs typeface="Montserrat"/>
                <a:sym typeface="Montserrat"/>
              </a:rPr>
              <a:t> measures average citations received per document published in the journal. It is useful for comparing journals within the same field, ranking them in subject categories and indicating the percentile they fall into.</a:t>
            </a:r>
          </a:p>
          <a:p>
            <a:pPr algn="l">
              <a:lnSpc>
                <a:spcPts val="3163"/>
              </a:lnSpc>
            </a:pPr>
            <a:r>
              <a:rPr lang="en-US" sz="2259" b="1">
                <a:solidFill>
                  <a:srgbClr val="000000"/>
                </a:solidFill>
                <a:latin typeface="Montserrat Bold"/>
                <a:ea typeface="Montserrat Bold"/>
                <a:cs typeface="Montserrat Bold"/>
                <a:sym typeface="Montserrat Bold"/>
              </a:rPr>
              <a:t>•SJR (SCImago Journal Rank)</a:t>
            </a:r>
            <a:r>
              <a:rPr lang="en-US" sz="2259">
                <a:solidFill>
                  <a:srgbClr val="000000"/>
                </a:solidFill>
                <a:latin typeface="Montserrat"/>
                <a:ea typeface="Montserrat"/>
                <a:cs typeface="Montserrat"/>
                <a:sym typeface="Montserrat"/>
              </a:rPr>
              <a:t> measures citations weighted by prestige. It is useful for comparing journals within the same field, and forms the basis of the subject category ranking. Q1 journals are cited more often and by more prestigious journals than those in the other quartiles.</a:t>
            </a:r>
          </a:p>
          <a:p>
            <a:pPr algn="l">
              <a:lnSpc>
                <a:spcPts val="3163"/>
              </a:lnSpc>
            </a:pPr>
            <a:r>
              <a:rPr lang="en-US" sz="2259">
                <a:solidFill>
                  <a:srgbClr val="000000"/>
                </a:solidFill>
                <a:latin typeface="Montserrat"/>
                <a:ea typeface="Montserrat"/>
                <a:cs typeface="Montserrat"/>
                <a:sym typeface="Montserrat"/>
              </a:rPr>
              <a:t>•</a:t>
            </a:r>
            <a:r>
              <a:rPr lang="en-US" sz="2259" b="1">
                <a:solidFill>
                  <a:srgbClr val="000000"/>
                </a:solidFill>
                <a:latin typeface="Montserrat Bold"/>
                <a:ea typeface="Montserrat Bold"/>
                <a:cs typeface="Montserrat Bold"/>
                <a:sym typeface="Montserrat Bold"/>
              </a:rPr>
              <a:t>SNIP (Source Normalized Impact per Paper)</a:t>
            </a:r>
            <a:r>
              <a:rPr lang="en-US" sz="2259">
                <a:solidFill>
                  <a:srgbClr val="000000"/>
                </a:solidFill>
                <a:latin typeface="Montserrat"/>
                <a:ea typeface="Montserrat"/>
                <a:cs typeface="Montserrat"/>
                <a:sym typeface="Montserrat"/>
              </a:rPr>
              <a:t> measures citations weighted by the subject field. It is useful for comparing journals not just within the same field but also across disciplines. A SNIP of 1.0 means that a journal’s articles are cited at the average rate for all journals in the same subject area; anything over 1.0 indicates more citations than average in the field while a SNIP of less than 1.0 is below the average. A SNIP of more than 1.5 generally indicates a very well-cited journal.</a:t>
            </a:r>
          </a:p>
          <a:p>
            <a:pPr algn="l">
              <a:lnSpc>
                <a:spcPts val="3583"/>
              </a:lnSpc>
            </a:pPr>
            <a:endParaRPr lang="en-US" sz="2259">
              <a:solidFill>
                <a:srgbClr val="000000"/>
              </a:solidFill>
              <a:latin typeface="Montserrat"/>
              <a:ea typeface="Montserrat"/>
              <a:cs typeface="Montserrat"/>
              <a:sym typeface="Montserrat"/>
            </a:endParaRPr>
          </a:p>
        </p:txBody>
      </p:sp>
      <p:sp>
        <p:nvSpPr>
          <p:cNvPr id="11" name="Freeform 11"/>
          <p:cNvSpPr/>
          <p:nvPr/>
        </p:nvSpPr>
        <p:spPr>
          <a:xfrm>
            <a:off x="2022296" y="2537083"/>
            <a:ext cx="1281725" cy="1802938"/>
          </a:xfrm>
          <a:custGeom>
            <a:avLst/>
            <a:gdLst/>
            <a:ahLst/>
            <a:cxnLst/>
            <a:rect l="l" t="t" r="r" b="b"/>
            <a:pathLst>
              <a:path w="1281725" h="1802938">
                <a:moveTo>
                  <a:pt x="0" y="0"/>
                </a:moveTo>
                <a:lnTo>
                  <a:pt x="1281725" y="0"/>
                </a:lnTo>
                <a:lnTo>
                  <a:pt x="1281725" y="1802938"/>
                </a:lnTo>
                <a:lnTo>
                  <a:pt x="0" y="1802938"/>
                </a:lnTo>
                <a:lnTo>
                  <a:pt x="0" y="0"/>
                </a:lnTo>
                <a:close/>
              </a:path>
            </a:pathLst>
          </a:custGeom>
          <a:blipFill>
            <a:blip r:embed="rId6">
              <a:extLst>
                <a:ext uri="{96DAC541-7B7A-43D3-8B79-37D633B846F1}">
                  <asvg:svgBlip xmlns:asvg="http://schemas.microsoft.com/office/drawing/2016/SVG/main" r:embed="rId7"/>
                </a:ext>
              </a:extLst>
            </a:blip>
            <a:stretch>
              <a:fillRect/>
            </a:stretch>
          </a:blipFill>
          <a:ln w="85725" cap="sq">
            <a:solidFill>
              <a:srgbClr val="FA3A2F"/>
            </a:solidFill>
            <a:prstDash val="solid"/>
            <a:miter/>
          </a:ln>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1969901" y="2148666"/>
            <a:ext cx="13654940" cy="7237118"/>
          </a:xfrm>
          <a:custGeom>
            <a:avLst/>
            <a:gdLst/>
            <a:ahLst/>
            <a:cxnLst/>
            <a:rect l="l" t="t" r="r" b="b"/>
            <a:pathLst>
              <a:path w="13654940" h="7237118">
                <a:moveTo>
                  <a:pt x="0" y="0"/>
                </a:moveTo>
                <a:lnTo>
                  <a:pt x="13654941" y="0"/>
                </a:lnTo>
                <a:lnTo>
                  <a:pt x="13654941" y="7237119"/>
                </a:lnTo>
                <a:lnTo>
                  <a:pt x="0" y="7237119"/>
                </a:lnTo>
                <a:lnTo>
                  <a:pt x="0" y="0"/>
                </a:lnTo>
                <a:close/>
              </a:path>
            </a:pathLst>
          </a:custGeom>
          <a:blipFill>
            <a:blip r:embed="rId5"/>
            <a:stretch>
              <a:fillRect/>
            </a:stretch>
          </a:blipFill>
        </p:spPr>
        <p:txBody>
          <a:bodyPr/>
          <a:lstStyle/>
          <a:p>
            <a:endParaRPr lang="en-US"/>
          </a:p>
        </p:txBody>
      </p:sp>
      <p:sp>
        <p:nvSpPr>
          <p:cNvPr id="8" name="Freeform 8"/>
          <p:cNvSpPr/>
          <p:nvPr/>
        </p:nvSpPr>
        <p:spPr>
          <a:xfrm>
            <a:off x="13068969" y="3120409"/>
            <a:ext cx="2193664" cy="3085716"/>
          </a:xfrm>
          <a:custGeom>
            <a:avLst/>
            <a:gdLst/>
            <a:ahLst/>
            <a:cxnLst/>
            <a:rect l="l" t="t" r="r" b="b"/>
            <a:pathLst>
              <a:path w="2193664" h="3085716">
                <a:moveTo>
                  <a:pt x="0" y="0"/>
                </a:moveTo>
                <a:lnTo>
                  <a:pt x="2193664" y="0"/>
                </a:lnTo>
                <a:lnTo>
                  <a:pt x="2193664" y="3085716"/>
                </a:lnTo>
                <a:lnTo>
                  <a:pt x="0" y="3085716"/>
                </a:lnTo>
                <a:lnTo>
                  <a:pt x="0" y="0"/>
                </a:lnTo>
                <a:close/>
              </a:path>
            </a:pathLst>
          </a:custGeom>
          <a:blipFill>
            <a:blip r:embed="rId6">
              <a:extLst>
                <a:ext uri="{96DAC541-7B7A-43D3-8B79-37D633B846F1}">
                  <asvg:svgBlip xmlns:asvg="http://schemas.microsoft.com/office/drawing/2016/SVG/main" r:embed="rId7"/>
                </a:ext>
              </a:extLst>
            </a:blip>
            <a:stretch>
              <a:fillRect/>
            </a:stretch>
          </a:blipFill>
          <a:ln w="76200" cap="sq">
            <a:solidFill>
              <a:srgbClr val="FA3A2F"/>
            </a:solidFill>
            <a:prstDash val="solid"/>
            <a:miter/>
          </a:ln>
        </p:spPr>
        <p:txBody>
          <a:bodyPr/>
          <a:lstStyle/>
          <a:p>
            <a:endParaRPr lang="en-US"/>
          </a:p>
        </p:txBody>
      </p:sp>
      <p:sp>
        <p:nvSpPr>
          <p:cNvPr id="9" name="TextBox 9"/>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SCOPUS ARTICLE LEVEL METRICS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1028700" y="3201096"/>
            <a:ext cx="15668276" cy="5385970"/>
          </a:xfrm>
          <a:custGeom>
            <a:avLst/>
            <a:gdLst/>
            <a:ahLst/>
            <a:cxnLst/>
            <a:rect l="l" t="t" r="r" b="b"/>
            <a:pathLst>
              <a:path w="15668276" h="5385970">
                <a:moveTo>
                  <a:pt x="0" y="0"/>
                </a:moveTo>
                <a:lnTo>
                  <a:pt x="15668276" y="0"/>
                </a:lnTo>
                <a:lnTo>
                  <a:pt x="15668276" y="5385970"/>
                </a:lnTo>
                <a:lnTo>
                  <a:pt x="0" y="5385970"/>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SCOPUS ARTICLE LEVEL METRICS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2565935" y="2241004"/>
            <a:ext cx="14390486" cy="7644946"/>
          </a:xfrm>
          <a:custGeom>
            <a:avLst/>
            <a:gdLst/>
            <a:ahLst/>
            <a:cxnLst/>
            <a:rect l="l" t="t" r="r" b="b"/>
            <a:pathLst>
              <a:path w="14390486" h="7644946">
                <a:moveTo>
                  <a:pt x="0" y="0"/>
                </a:moveTo>
                <a:lnTo>
                  <a:pt x="14390486" y="0"/>
                </a:lnTo>
                <a:lnTo>
                  <a:pt x="14390486" y="7644945"/>
                </a:lnTo>
                <a:lnTo>
                  <a:pt x="0" y="7644945"/>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969901" y="1187387"/>
            <a:ext cx="15927721" cy="796441"/>
          </a:xfrm>
          <a:prstGeom prst="rect">
            <a:avLst/>
          </a:prstGeom>
        </p:spPr>
        <p:txBody>
          <a:bodyPr lIns="0" tIns="0" rIns="0" bIns="0" rtlCol="0" anchor="t">
            <a:spAutoFit/>
          </a:bodyPr>
          <a:lstStyle/>
          <a:p>
            <a:pPr algn="l">
              <a:lnSpc>
                <a:spcPts val="6501"/>
              </a:lnSpc>
              <a:spcBef>
                <a:spcPct val="0"/>
              </a:spcBef>
            </a:pPr>
            <a:r>
              <a:rPr lang="en-US" sz="4644">
                <a:solidFill>
                  <a:srgbClr val="000000"/>
                </a:solidFill>
                <a:latin typeface="League Spartan"/>
                <a:ea typeface="League Spartan"/>
                <a:cs typeface="League Spartan"/>
                <a:sym typeface="League Spartan"/>
              </a:rPr>
              <a:t>SCOPUS PERSONALIZATION - SET ALERT SETTING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2610084" y="2257514"/>
            <a:ext cx="14647355" cy="7396914"/>
          </a:xfrm>
          <a:custGeom>
            <a:avLst/>
            <a:gdLst/>
            <a:ahLst/>
            <a:cxnLst/>
            <a:rect l="l" t="t" r="r" b="b"/>
            <a:pathLst>
              <a:path w="14647355" h="7396914">
                <a:moveTo>
                  <a:pt x="0" y="0"/>
                </a:moveTo>
                <a:lnTo>
                  <a:pt x="14647355" y="0"/>
                </a:lnTo>
                <a:lnTo>
                  <a:pt x="14647355" y="7396914"/>
                </a:lnTo>
                <a:lnTo>
                  <a:pt x="0" y="7396914"/>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969901" y="1187387"/>
            <a:ext cx="15927721" cy="812951"/>
          </a:xfrm>
          <a:prstGeom prst="rect">
            <a:avLst/>
          </a:prstGeom>
        </p:spPr>
        <p:txBody>
          <a:bodyPr lIns="0" tIns="0" rIns="0" bIns="0" rtlCol="0" anchor="t">
            <a:spAutoFit/>
          </a:bodyPr>
          <a:lstStyle/>
          <a:p>
            <a:pPr algn="l">
              <a:lnSpc>
                <a:spcPts val="6641"/>
              </a:lnSpc>
              <a:spcBef>
                <a:spcPct val="0"/>
              </a:spcBef>
            </a:pPr>
            <a:r>
              <a:rPr lang="en-US" sz="4744">
                <a:solidFill>
                  <a:srgbClr val="000000"/>
                </a:solidFill>
                <a:latin typeface="League Spartan"/>
                <a:ea typeface="League Spartan"/>
                <a:cs typeface="League Spartan"/>
                <a:sym typeface="League Spartan"/>
              </a:rPr>
              <a:t>SCOPUS PERSONALIZATION - SET ALERT CREATED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1969901" y="3434185"/>
            <a:ext cx="14986519" cy="4533422"/>
          </a:xfrm>
          <a:custGeom>
            <a:avLst/>
            <a:gdLst/>
            <a:ahLst/>
            <a:cxnLst/>
            <a:rect l="l" t="t" r="r" b="b"/>
            <a:pathLst>
              <a:path w="14986519" h="4533422">
                <a:moveTo>
                  <a:pt x="0" y="0"/>
                </a:moveTo>
                <a:lnTo>
                  <a:pt x="14986520" y="0"/>
                </a:lnTo>
                <a:lnTo>
                  <a:pt x="14986520" y="4533422"/>
                </a:lnTo>
                <a:lnTo>
                  <a:pt x="0" y="4533422"/>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SCOPUS PERSONALIZATION - SAVE LIST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
        <p:nvSpPr>
          <p:cNvPr id="7" name="Freeform 7"/>
          <p:cNvSpPr/>
          <p:nvPr/>
        </p:nvSpPr>
        <p:spPr>
          <a:xfrm>
            <a:off x="1331579" y="4372242"/>
            <a:ext cx="15624842" cy="2798082"/>
          </a:xfrm>
          <a:custGeom>
            <a:avLst/>
            <a:gdLst/>
            <a:ahLst/>
            <a:cxnLst/>
            <a:rect l="l" t="t" r="r" b="b"/>
            <a:pathLst>
              <a:path w="15624842" h="2798082">
                <a:moveTo>
                  <a:pt x="0" y="0"/>
                </a:moveTo>
                <a:lnTo>
                  <a:pt x="15624842" y="0"/>
                </a:lnTo>
                <a:lnTo>
                  <a:pt x="15624842" y="2798082"/>
                </a:lnTo>
                <a:lnTo>
                  <a:pt x="0" y="2798082"/>
                </a:lnTo>
                <a:lnTo>
                  <a:pt x="0" y="0"/>
                </a:lnTo>
                <a:close/>
              </a:path>
            </a:pathLst>
          </a:custGeom>
          <a:blipFill>
            <a:blip r:embed="rId5"/>
            <a:stretch>
              <a:fillRect l="-493" b="-93428"/>
            </a:stretch>
          </a:blipFill>
        </p:spPr>
        <p:txBody>
          <a:bodyPr/>
          <a:lstStyle/>
          <a:p>
            <a:endParaRPr lang="en-US"/>
          </a:p>
        </p:txBody>
      </p:sp>
      <p:sp>
        <p:nvSpPr>
          <p:cNvPr id="8" name="Freeform 8"/>
          <p:cNvSpPr/>
          <p:nvPr/>
        </p:nvSpPr>
        <p:spPr>
          <a:xfrm>
            <a:off x="10193622" y="4575667"/>
            <a:ext cx="1939802" cy="567833"/>
          </a:xfrm>
          <a:custGeom>
            <a:avLst/>
            <a:gdLst/>
            <a:ahLst/>
            <a:cxnLst/>
            <a:rect l="l" t="t" r="r" b="b"/>
            <a:pathLst>
              <a:path w="1939802" h="567833">
                <a:moveTo>
                  <a:pt x="0" y="0"/>
                </a:moveTo>
                <a:lnTo>
                  <a:pt x="1939802" y="0"/>
                </a:lnTo>
                <a:lnTo>
                  <a:pt x="1939802" y="567833"/>
                </a:lnTo>
                <a:lnTo>
                  <a:pt x="0" y="5678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969901" y="1177862"/>
            <a:ext cx="15927721" cy="945032"/>
          </a:xfrm>
          <a:prstGeom prst="rect">
            <a:avLst/>
          </a:prstGeom>
        </p:spPr>
        <p:txBody>
          <a:bodyPr lIns="0" tIns="0" rIns="0" bIns="0" rtlCol="0" anchor="t">
            <a:spAutoFit/>
          </a:bodyPr>
          <a:lstStyle/>
          <a:p>
            <a:pPr algn="l">
              <a:lnSpc>
                <a:spcPts val="7761"/>
              </a:lnSpc>
              <a:spcBef>
                <a:spcPct val="0"/>
              </a:spcBef>
            </a:pPr>
            <a:r>
              <a:rPr lang="en-US" sz="5544">
                <a:solidFill>
                  <a:srgbClr val="000000"/>
                </a:solidFill>
                <a:latin typeface="League Spartan"/>
                <a:ea typeface="League Spartan"/>
                <a:cs typeface="League Spartan"/>
                <a:sym typeface="League Spartan"/>
              </a:rPr>
              <a:t>SciVal</a:t>
            </a:r>
          </a:p>
        </p:txBody>
      </p:sp>
      <p:sp>
        <p:nvSpPr>
          <p:cNvPr id="10" name="TextBox 10"/>
          <p:cNvSpPr txBox="1"/>
          <p:nvPr/>
        </p:nvSpPr>
        <p:spPr>
          <a:xfrm>
            <a:off x="1028700" y="2332444"/>
            <a:ext cx="17554595" cy="1773317"/>
          </a:xfrm>
          <a:prstGeom prst="rect">
            <a:avLst/>
          </a:prstGeom>
        </p:spPr>
        <p:txBody>
          <a:bodyPr lIns="0" tIns="0" rIns="0" bIns="0" rtlCol="0" anchor="t">
            <a:spAutoFit/>
          </a:bodyPr>
          <a:lstStyle/>
          <a:p>
            <a:pPr algn="l">
              <a:lnSpc>
                <a:spcPts val="3583"/>
              </a:lnSpc>
            </a:pPr>
            <a:r>
              <a:rPr lang="en-US" sz="2559">
                <a:solidFill>
                  <a:srgbClr val="000000"/>
                </a:solidFill>
                <a:latin typeface="Montserrat"/>
                <a:ea typeface="Montserrat"/>
                <a:cs typeface="Montserrat"/>
                <a:sym typeface="Montserrat"/>
              </a:rPr>
              <a:t>•Subscription managed by Pusat Sitasi Malaysia (PSM) (Malaysia Citation Centre) </a:t>
            </a:r>
          </a:p>
          <a:p>
            <a:pPr algn="l">
              <a:lnSpc>
                <a:spcPts val="3583"/>
              </a:lnSpc>
            </a:pPr>
            <a:r>
              <a:rPr lang="en-US" sz="2559">
                <a:solidFill>
                  <a:srgbClr val="000000"/>
                </a:solidFill>
                <a:latin typeface="Montserrat"/>
                <a:ea typeface="Montserrat"/>
                <a:cs typeface="Montserrat"/>
                <a:sym typeface="Montserrat"/>
              </a:rPr>
              <a:t>•SciVal offers quick, easy access to research performance of more than 19,500 research institutions and their associated researchers from 231 nations worldwide.</a:t>
            </a:r>
          </a:p>
          <a:p>
            <a:pPr algn="l">
              <a:lnSpc>
                <a:spcPts val="3583"/>
              </a:lnSpc>
            </a:pPr>
            <a:endParaRPr lang="en-US" sz="2559">
              <a:solidFill>
                <a:srgbClr val="000000"/>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331579" y="1115428"/>
            <a:ext cx="11191158" cy="1122765"/>
          </a:xfrm>
          <a:prstGeom prst="rect">
            <a:avLst/>
          </a:prstGeom>
        </p:spPr>
        <p:txBody>
          <a:bodyPr lIns="0" tIns="0" rIns="0" bIns="0" rtlCol="0" anchor="t">
            <a:spAutoFit/>
          </a:bodyPr>
          <a:lstStyle/>
          <a:p>
            <a:pPr algn="ctr">
              <a:lnSpc>
                <a:spcPts val="9161"/>
              </a:lnSpc>
              <a:spcBef>
                <a:spcPct val="0"/>
              </a:spcBef>
            </a:pPr>
            <a:r>
              <a:rPr lang="en-US" sz="6544">
                <a:solidFill>
                  <a:srgbClr val="000000"/>
                </a:solidFill>
                <a:latin typeface="League Spartan"/>
                <a:ea typeface="League Spartan"/>
                <a:cs typeface="League Spartan"/>
                <a:sym typeface="League Spartan"/>
              </a:rPr>
              <a:t>TIPS &gt; NAVIGATION BAR</a:t>
            </a:r>
          </a:p>
        </p:txBody>
      </p:sp>
      <p:sp>
        <p:nvSpPr>
          <p:cNvPr id="7" name="TextBox 7"/>
          <p:cNvSpPr txBox="1"/>
          <p:nvPr/>
        </p:nvSpPr>
        <p:spPr>
          <a:xfrm>
            <a:off x="4608985" y="2517296"/>
            <a:ext cx="8904252" cy="826264"/>
          </a:xfrm>
          <a:prstGeom prst="rect">
            <a:avLst/>
          </a:prstGeom>
        </p:spPr>
        <p:txBody>
          <a:bodyPr lIns="0" tIns="0" rIns="0" bIns="0" rtlCol="0" anchor="t">
            <a:spAutoFit/>
          </a:bodyPr>
          <a:lstStyle/>
          <a:p>
            <a:pPr algn="l">
              <a:lnSpc>
                <a:spcPts val="3303"/>
              </a:lnSpc>
              <a:spcBef>
                <a:spcPct val="0"/>
              </a:spcBef>
            </a:pPr>
            <a:r>
              <a:rPr lang="en-US" sz="2359">
                <a:solidFill>
                  <a:srgbClr val="000000"/>
                </a:solidFill>
                <a:latin typeface="Montserrat"/>
                <a:ea typeface="Montserrat"/>
                <a:cs typeface="Montserrat"/>
                <a:sym typeface="Montserrat"/>
              </a:rPr>
              <a:t>Click Sources to browse an alphabetical listing or search for available Scopus sources and titles</a:t>
            </a:r>
          </a:p>
        </p:txBody>
      </p:sp>
      <p:sp>
        <p:nvSpPr>
          <p:cNvPr id="8" name="TextBox 8"/>
          <p:cNvSpPr txBox="1"/>
          <p:nvPr/>
        </p:nvSpPr>
        <p:spPr>
          <a:xfrm>
            <a:off x="4608985" y="3787891"/>
            <a:ext cx="8904252" cy="826264"/>
          </a:xfrm>
          <a:prstGeom prst="rect">
            <a:avLst/>
          </a:prstGeom>
        </p:spPr>
        <p:txBody>
          <a:bodyPr lIns="0" tIns="0" rIns="0" bIns="0" rtlCol="0" anchor="t">
            <a:spAutoFit/>
          </a:bodyPr>
          <a:lstStyle/>
          <a:p>
            <a:pPr algn="l">
              <a:lnSpc>
                <a:spcPts val="3303"/>
              </a:lnSpc>
              <a:spcBef>
                <a:spcPct val="0"/>
              </a:spcBef>
            </a:pPr>
            <a:r>
              <a:rPr lang="en-US" sz="2359">
                <a:solidFill>
                  <a:srgbClr val="000000"/>
                </a:solidFill>
                <a:latin typeface="Montserrat"/>
                <a:ea typeface="Montserrat"/>
                <a:cs typeface="Montserrat"/>
                <a:sym typeface="Montserrat"/>
              </a:rPr>
              <a:t>Click Search to open the Scopus search forms: Document, Author, Affiliation and Advanced</a:t>
            </a:r>
          </a:p>
        </p:txBody>
      </p:sp>
      <p:sp>
        <p:nvSpPr>
          <p:cNvPr id="9" name="TextBox 9"/>
          <p:cNvSpPr txBox="1"/>
          <p:nvPr/>
        </p:nvSpPr>
        <p:spPr>
          <a:xfrm>
            <a:off x="4608985" y="5058485"/>
            <a:ext cx="11915275" cy="826264"/>
          </a:xfrm>
          <a:prstGeom prst="rect">
            <a:avLst/>
          </a:prstGeom>
        </p:spPr>
        <p:txBody>
          <a:bodyPr lIns="0" tIns="0" rIns="0" bIns="0" rtlCol="0" anchor="t">
            <a:spAutoFit/>
          </a:bodyPr>
          <a:lstStyle/>
          <a:p>
            <a:pPr algn="l">
              <a:lnSpc>
                <a:spcPts val="3303"/>
              </a:lnSpc>
              <a:spcBef>
                <a:spcPct val="0"/>
              </a:spcBef>
            </a:pPr>
            <a:r>
              <a:rPr lang="en-US" sz="2359">
                <a:solidFill>
                  <a:srgbClr val="000000"/>
                </a:solidFill>
                <a:latin typeface="Montserrat"/>
                <a:ea typeface="Montserrat"/>
                <a:cs typeface="Montserrat"/>
                <a:sym typeface="Montserrat"/>
              </a:rPr>
              <a:t>Click Analytics to open the Journal Analyzer. Compare up to 10 Scopus sources on the number of citations, documents and percentage not cited</a:t>
            </a:r>
          </a:p>
        </p:txBody>
      </p:sp>
      <p:sp>
        <p:nvSpPr>
          <p:cNvPr id="10" name="TextBox 10"/>
          <p:cNvSpPr txBox="1"/>
          <p:nvPr/>
        </p:nvSpPr>
        <p:spPr>
          <a:xfrm>
            <a:off x="4608985" y="6332424"/>
            <a:ext cx="10905259" cy="826264"/>
          </a:xfrm>
          <a:prstGeom prst="rect">
            <a:avLst/>
          </a:prstGeom>
        </p:spPr>
        <p:txBody>
          <a:bodyPr lIns="0" tIns="0" rIns="0" bIns="0" rtlCol="0" anchor="t">
            <a:spAutoFit/>
          </a:bodyPr>
          <a:lstStyle/>
          <a:p>
            <a:pPr algn="l">
              <a:lnSpc>
                <a:spcPts val="3303"/>
              </a:lnSpc>
              <a:spcBef>
                <a:spcPct val="0"/>
              </a:spcBef>
            </a:pPr>
            <a:r>
              <a:rPr lang="en-US" sz="2359">
                <a:solidFill>
                  <a:srgbClr val="000000"/>
                </a:solidFill>
                <a:latin typeface="Montserrat"/>
                <a:ea typeface="Montserrat"/>
                <a:cs typeface="Montserrat"/>
                <a:sym typeface="Montserrat"/>
              </a:rPr>
              <a:t>Click Alerts to view a list of a previously saved search, document citation, or author citation alerts</a:t>
            </a:r>
          </a:p>
        </p:txBody>
      </p:sp>
      <p:sp>
        <p:nvSpPr>
          <p:cNvPr id="11" name="TextBox 11"/>
          <p:cNvSpPr txBox="1"/>
          <p:nvPr/>
        </p:nvSpPr>
        <p:spPr>
          <a:xfrm>
            <a:off x="1801922" y="2507771"/>
            <a:ext cx="2807063" cy="567577"/>
          </a:xfrm>
          <a:prstGeom prst="rect">
            <a:avLst/>
          </a:prstGeom>
        </p:spPr>
        <p:txBody>
          <a:bodyPr lIns="0" tIns="0" rIns="0" bIns="0" rtlCol="0" anchor="t">
            <a:spAutoFit/>
          </a:bodyPr>
          <a:lstStyle/>
          <a:p>
            <a:pPr algn="ctr">
              <a:lnSpc>
                <a:spcPts val="4638"/>
              </a:lnSpc>
              <a:spcBef>
                <a:spcPct val="0"/>
              </a:spcBef>
            </a:pPr>
            <a:r>
              <a:rPr lang="en-US" sz="3312">
                <a:solidFill>
                  <a:srgbClr val="EC5C23"/>
                </a:solidFill>
                <a:latin typeface="League Spartan"/>
                <a:ea typeface="League Spartan"/>
                <a:cs typeface="League Spartan"/>
                <a:sym typeface="League Spartan"/>
              </a:rPr>
              <a:t>SOURCES:</a:t>
            </a:r>
          </a:p>
        </p:txBody>
      </p:sp>
      <p:sp>
        <p:nvSpPr>
          <p:cNvPr id="12" name="TextBox 12"/>
          <p:cNvSpPr txBox="1"/>
          <p:nvPr/>
        </p:nvSpPr>
        <p:spPr>
          <a:xfrm>
            <a:off x="1331579" y="3778366"/>
            <a:ext cx="3747749" cy="567577"/>
          </a:xfrm>
          <a:prstGeom prst="rect">
            <a:avLst/>
          </a:prstGeom>
        </p:spPr>
        <p:txBody>
          <a:bodyPr lIns="0" tIns="0" rIns="0" bIns="0" rtlCol="0" anchor="t">
            <a:spAutoFit/>
          </a:bodyPr>
          <a:lstStyle/>
          <a:p>
            <a:pPr algn="ctr">
              <a:lnSpc>
                <a:spcPts val="4638"/>
              </a:lnSpc>
              <a:spcBef>
                <a:spcPct val="0"/>
              </a:spcBef>
            </a:pPr>
            <a:r>
              <a:rPr lang="en-US" sz="3312">
                <a:solidFill>
                  <a:srgbClr val="EC5C23"/>
                </a:solidFill>
                <a:latin typeface="League Spartan"/>
                <a:ea typeface="League Spartan"/>
                <a:cs typeface="League Spartan"/>
                <a:sym typeface="League Spartan"/>
              </a:rPr>
              <a:t>SEARCH:</a:t>
            </a:r>
          </a:p>
        </p:txBody>
      </p:sp>
      <p:sp>
        <p:nvSpPr>
          <p:cNvPr id="13" name="TextBox 13"/>
          <p:cNvSpPr txBox="1"/>
          <p:nvPr/>
        </p:nvSpPr>
        <p:spPr>
          <a:xfrm>
            <a:off x="1451120" y="5048960"/>
            <a:ext cx="3157865" cy="567577"/>
          </a:xfrm>
          <a:prstGeom prst="rect">
            <a:avLst/>
          </a:prstGeom>
        </p:spPr>
        <p:txBody>
          <a:bodyPr lIns="0" tIns="0" rIns="0" bIns="0" rtlCol="0" anchor="t">
            <a:spAutoFit/>
          </a:bodyPr>
          <a:lstStyle/>
          <a:p>
            <a:pPr algn="ctr">
              <a:lnSpc>
                <a:spcPts val="4638"/>
              </a:lnSpc>
              <a:spcBef>
                <a:spcPct val="0"/>
              </a:spcBef>
            </a:pPr>
            <a:r>
              <a:rPr lang="en-US" sz="3312">
                <a:solidFill>
                  <a:srgbClr val="EC5C23"/>
                </a:solidFill>
                <a:latin typeface="League Spartan"/>
                <a:ea typeface="League Spartan"/>
                <a:cs typeface="League Spartan"/>
                <a:sym typeface="League Spartan"/>
              </a:rPr>
              <a:t>ANALYTICS:</a:t>
            </a:r>
          </a:p>
        </p:txBody>
      </p:sp>
      <p:sp>
        <p:nvSpPr>
          <p:cNvPr id="14" name="TextBox 14"/>
          <p:cNvSpPr txBox="1"/>
          <p:nvPr/>
        </p:nvSpPr>
        <p:spPr>
          <a:xfrm>
            <a:off x="1331579" y="6319555"/>
            <a:ext cx="4007784" cy="567577"/>
          </a:xfrm>
          <a:prstGeom prst="rect">
            <a:avLst/>
          </a:prstGeom>
        </p:spPr>
        <p:txBody>
          <a:bodyPr lIns="0" tIns="0" rIns="0" bIns="0" rtlCol="0" anchor="t">
            <a:spAutoFit/>
          </a:bodyPr>
          <a:lstStyle/>
          <a:p>
            <a:pPr algn="ctr">
              <a:lnSpc>
                <a:spcPts val="4638"/>
              </a:lnSpc>
              <a:spcBef>
                <a:spcPct val="0"/>
              </a:spcBef>
            </a:pPr>
            <a:r>
              <a:rPr lang="en-US" sz="3312">
                <a:solidFill>
                  <a:srgbClr val="EC5C23"/>
                </a:solidFill>
                <a:latin typeface="League Spartan"/>
                <a:ea typeface="League Spartan"/>
                <a:cs typeface="League Spartan"/>
                <a:sym typeface="League Spartan"/>
              </a:rPr>
              <a:t>ALERTS:</a:t>
            </a:r>
          </a:p>
        </p:txBody>
      </p:sp>
      <p:sp>
        <p:nvSpPr>
          <p:cNvPr id="15" name="TextBox 15"/>
          <p:cNvSpPr txBox="1"/>
          <p:nvPr/>
        </p:nvSpPr>
        <p:spPr>
          <a:xfrm>
            <a:off x="4608985" y="7455637"/>
            <a:ext cx="8904252" cy="826264"/>
          </a:xfrm>
          <a:prstGeom prst="rect">
            <a:avLst/>
          </a:prstGeom>
        </p:spPr>
        <p:txBody>
          <a:bodyPr lIns="0" tIns="0" rIns="0" bIns="0" rtlCol="0" anchor="t">
            <a:spAutoFit/>
          </a:bodyPr>
          <a:lstStyle/>
          <a:p>
            <a:pPr algn="l">
              <a:lnSpc>
                <a:spcPts val="3303"/>
              </a:lnSpc>
              <a:spcBef>
                <a:spcPct val="0"/>
              </a:spcBef>
            </a:pPr>
            <a:r>
              <a:rPr lang="en-US" sz="2359">
                <a:solidFill>
                  <a:srgbClr val="000000"/>
                </a:solidFill>
                <a:latin typeface="Montserrat"/>
                <a:ea typeface="Montserrat"/>
                <a:cs typeface="Montserrat"/>
                <a:sym typeface="Montserrat"/>
              </a:rPr>
              <a:t>Click My list to view temporary lists of documents. You can Also choose to save documents in a basket permanently</a:t>
            </a:r>
          </a:p>
        </p:txBody>
      </p:sp>
      <p:sp>
        <p:nvSpPr>
          <p:cNvPr id="16" name="TextBox 16"/>
          <p:cNvSpPr txBox="1"/>
          <p:nvPr/>
        </p:nvSpPr>
        <p:spPr>
          <a:xfrm>
            <a:off x="4608985" y="8726232"/>
            <a:ext cx="8904252" cy="826264"/>
          </a:xfrm>
          <a:prstGeom prst="rect">
            <a:avLst/>
          </a:prstGeom>
        </p:spPr>
        <p:txBody>
          <a:bodyPr lIns="0" tIns="0" rIns="0" bIns="0" rtlCol="0" anchor="t">
            <a:spAutoFit/>
          </a:bodyPr>
          <a:lstStyle/>
          <a:p>
            <a:pPr algn="l">
              <a:lnSpc>
                <a:spcPts val="3303"/>
              </a:lnSpc>
              <a:spcBef>
                <a:spcPct val="0"/>
              </a:spcBef>
            </a:pPr>
            <a:r>
              <a:rPr lang="en-US" sz="2359">
                <a:solidFill>
                  <a:srgbClr val="000000"/>
                </a:solidFill>
                <a:latin typeface="Montserrat"/>
                <a:ea typeface="Montserrat"/>
                <a:cs typeface="Montserrat"/>
                <a:sym typeface="Montserrat"/>
              </a:rPr>
              <a:t>Click My setting to view or modify your account or profile information and to set up preferences</a:t>
            </a:r>
          </a:p>
        </p:txBody>
      </p:sp>
      <p:sp>
        <p:nvSpPr>
          <p:cNvPr id="17" name="TextBox 17"/>
          <p:cNvSpPr txBox="1"/>
          <p:nvPr/>
        </p:nvSpPr>
        <p:spPr>
          <a:xfrm>
            <a:off x="1801922" y="7446112"/>
            <a:ext cx="2807063" cy="567577"/>
          </a:xfrm>
          <a:prstGeom prst="rect">
            <a:avLst/>
          </a:prstGeom>
        </p:spPr>
        <p:txBody>
          <a:bodyPr lIns="0" tIns="0" rIns="0" bIns="0" rtlCol="0" anchor="t">
            <a:spAutoFit/>
          </a:bodyPr>
          <a:lstStyle/>
          <a:p>
            <a:pPr algn="ctr">
              <a:lnSpc>
                <a:spcPts val="4638"/>
              </a:lnSpc>
              <a:spcBef>
                <a:spcPct val="0"/>
              </a:spcBef>
            </a:pPr>
            <a:r>
              <a:rPr lang="en-US" sz="3312">
                <a:solidFill>
                  <a:srgbClr val="EC5C23"/>
                </a:solidFill>
                <a:latin typeface="League Spartan"/>
                <a:ea typeface="League Spartan"/>
                <a:cs typeface="League Spartan"/>
                <a:sym typeface="League Spartan"/>
              </a:rPr>
              <a:t>MY LIST:</a:t>
            </a:r>
          </a:p>
        </p:txBody>
      </p:sp>
      <p:sp>
        <p:nvSpPr>
          <p:cNvPr id="18" name="TextBox 18"/>
          <p:cNvSpPr txBox="1"/>
          <p:nvPr/>
        </p:nvSpPr>
        <p:spPr>
          <a:xfrm>
            <a:off x="1028700" y="8716707"/>
            <a:ext cx="3747749" cy="567577"/>
          </a:xfrm>
          <a:prstGeom prst="rect">
            <a:avLst/>
          </a:prstGeom>
        </p:spPr>
        <p:txBody>
          <a:bodyPr lIns="0" tIns="0" rIns="0" bIns="0" rtlCol="0" anchor="t">
            <a:spAutoFit/>
          </a:bodyPr>
          <a:lstStyle/>
          <a:p>
            <a:pPr algn="ctr">
              <a:lnSpc>
                <a:spcPts val="4638"/>
              </a:lnSpc>
              <a:spcBef>
                <a:spcPct val="0"/>
              </a:spcBef>
            </a:pPr>
            <a:r>
              <a:rPr lang="en-US" sz="3312">
                <a:solidFill>
                  <a:srgbClr val="EC5C23"/>
                </a:solidFill>
                <a:latin typeface="League Spartan"/>
                <a:ea typeface="League Spartan"/>
                <a:cs typeface="League Spartan"/>
                <a:sym typeface="League Spartan"/>
              </a:rPr>
              <a:t>MY SETTINGS:</a:t>
            </a:r>
          </a:p>
        </p:txBody>
      </p:sp>
      <p:sp>
        <p:nvSpPr>
          <p:cNvPr id="19" name="Freeform 19"/>
          <p:cNvSpPr/>
          <p:nvPr/>
        </p:nvSpPr>
        <p:spPr>
          <a:xfrm>
            <a:off x="13863425"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A1BA9-D06D-78C2-CDC7-70100120058B}"/>
              </a:ext>
            </a:extLst>
          </p:cNvPr>
          <p:cNvPicPr>
            <a:picLocks noChangeAspect="1"/>
          </p:cNvPicPr>
          <p:nvPr/>
        </p:nvPicPr>
        <p:blipFill rotWithShape="1">
          <a:blip r:embed="rId2"/>
          <a:srcRect r="64904"/>
          <a:stretch/>
        </p:blipFill>
        <p:spPr>
          <a:xfrm>
            <a:off x="0" y="-12591"/>
            <a:ext cx="5117124" cy="10299591"/>
          </a:xfrm>
          <a:prstGeom prst="rect">
            <a:avLst/>
          </a:prstGeom>
        </p:spPr>
      </p:pic>
      <p:sp>
        <p:nvSpPr>
          <p:cNvPr id="9" name="Rectangle 8">
            <a:extLst>
              <a:ext uri="{FF2B5EF4-FFF2-40B4-BE49-F238E27FC236}">
                <a16:creationId xmlns:a16="http://schemas.microsoft.com/office/drawing/2014/main" id="{7132FE26-CFEF-4A84-BBB3-F9057881A4DB}"/>
              </a:ext>
            </a:extLst>
          </p:cNvPr>
          <p:cNvSpPr/>
          <p:nvPr/>
        </p:nvSpPr>
        <p:spPr>
          <a:xfrm>
            <a:off x="10822034" y="4912669"/>
            <a:ext cx="263214" cy="507831"/>
          </a:xfrm>
          <a:prstGeom prst="rect">
            <a:avLst/>
          </a:prstGeom>
        </p:spPr>
        <p:txBody>
          <a:bodyPr wrap="none">
            <a:spAutoFit/>
          </a:bodyPr>
          <a:lstStyle/>
          <a:p>
            <a:r>
              <a:rPr lang="en-MY" sz="2700" dirty="0"/>
              <a:t> </a:t>
            </a:r>
          </a:p>
        </p:txBody>
      </p:sp>
      <p:sp>
        <p:nvSpPr>
          <p:cNvPr id="10" name="Google Shape;516;p42">
            <a:extLst>
              <a:ext uri="{FF2B5EF4-FFF2-40B4-BE49-F238E27FC236}">
                <a16:creationId xmlns:a16="http://schemas.microsoft.com/office/drawing/2014/main" id="{A69009A5-BCA1-4410-9F60-AEA0CE794D1B}"/>
              </a:ext>
            </a:extLst>
          </p:cNvPr>
          <p:cNvSpPr txBox="1">
            <a:spLocks/>
          </p:cNvSpPr>
          <p:nvPr/>
        </p:nvSpPr>
        <p:spPr>
          <a:xfrm>
            <a:off x="7825287" y="1523437"/>
            <a:ext cx="7551972" cy="3181361"/>
          </a:xfrm>
          <a:prstGeom prst="rect">
            <a:avLst/>
          </a:prstGeom>
          <a:noFill/>
          <a:ln>
            <a:noFill/>
          </a:ln>
        </p:spPr>
        <p:txBody>
          <a:bodyPr spcFirstLastPara="1" wrap="square" lIns="137138" tIns="68550" rIns="137138" bIns="685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800"/>
              <a:buFont typeface="Calibri"/>
              <a:buNone/>
            </a:pPr>
            <a:br>
              <a:rPr lang="en-MY" sz="2700" dirty="0"/>
            </a:br>
            <a:r>
              <a:rPr lang="en-MY" sz="2700" b="1" dirty="0"/>
              <a:t>Consultation Services</a:t>
            </a:r>
            <a:r>
              <a:rPr lang="en-MY" sz="2700" dirty="0"/>
              <a:t>:</a:t>
            </a:r>
            <a:br>
              <a:rPr lang="en-MY" sz="2700" dirty="0"/>
            </a:br>
            <a:r>
              <a:rPr lang="en-MY" sz="2700" dirty="0"/>
              <a:t>Main Library	                      : 03-5544 3793</a:t>
            </a:r>
            <a:br>
              <a:rPr lang="en-MY" sz="2700" dirty="0"/>
            </a:br>
            <a:r>
              <a:rPr lang="en-MY" sz="2700" dirty="0"/>
              <a:t>Law Library		               : 03-5544 3733 </a:t>
            </a:r>
            <a:br>
              <a:rPr lang="en-MY" sz="2700" dirty="0"/>
            </a:br>
            <a:r>
              <a:rPr lang="en-MY" sz="2700" dirty="0"/>
              <a:t>Science &amp; Technology Library : 03-5544 3820</a:t>
            </a:r>
            <a:br>
              <a:rPr lang="en-MY" sz="2700" dirty="0"/>
            </a:br>
            <a:r>
              <a:rPr lang="en-MY" sz="2700" dirty="0"/>
              <a:t>Engineering Library 	        : 03-5544 3812 </a:t>
            </a:r>
            <a:br>
              <a:rPr lang="en-MY" sz="2700" dirty="0"/>
            </a:br>
            <a:r>
              <a:rPr lang="en-MY" sz="2700" dirty="0"/>
              <a:t>Built Environment Library	 : 03-5544 4392</a:t>
            </a:r>
          </a:p>
        </p:txBody>
      </p:sp>
      <p:sp>
        <p:nvSpPr>
          <p:cNvPr id="11" name="Google Shape;517;p42">
            <a:extLst>
              <a:ext uri="{FF2B5EF4-FFF2-40B4-BE49-F238E27FC236}">
                <a16:creationId xmlns:a16="http://schemas.microsoft.com/office/drawing/2014/main" id="{B82D659F-E60C-403F-A15D-8ACD186A519D}"/>
              </a:ext>
            </a:extLst>
          </p:cNvPr>
          <p:cNvSpPr txBox="1"/>
          <p:nvPr/>
        </p:nvSpPr>
        <p:spPr>
          <a:xfrm>
            <a:off x="9752651" y="555167"/>
            <a:ext cx="3748817" cy="968270"/>
          </a:xfrm>
          <a:prstGeom prst="rect">
            <a:avLst/>
          </a:prstGeom>
          <a:noFill/>
          <a:ln>
            <a:noFill/>
          </a:ln>
        </p:spPr>
        <p:txBody>
          <a:bodyPr spcFirstLastPara="1" wrap="square" lIns="137138" tIns="68550" rIns="137138" bIns="68550" anchor="ctr" anchorCtr="0">
            <a:noAutofit/>
          </a:bodyPr>
          <a:lstStyle/>
          <a:p>
            <a:pPr>
              <a:buClr>
                <a:srgbClr val="333399"/>
              </a:buClr>
              <a:buSzPts val="4000"/>
            </a:pPr>
            <a:r>
              <a:rPr lang="en-US" sz="6000" b="1" dirty="0">
                <a:solidFill>
                  <a:srgbClr val="333399"/>
                </a:solidFill>
                <a:latin typeface="Calibri"/>
                <a:ea typeface="Calibri"/>
                <a:cs typeface="Calibri"/>
                <a:sym typeface="Calibri"/>
              </a:rPr>
              <a:t>ENQUIRIES</a:t>
            </a:r>
            <a:endParaRPr sz="2700" dirty="0">
              <a:solidFill>
                <a:schemeClr val="dk1"/>
              </a:solidFill>
              <a:latin typeface="Calibri"/>
              <a:ea typeface="Calibri"/>
              <a:cs typeface="Calibri"/>
              <a:sym typeface="Calibri"/>
            </a:endParaRPr>
          </a:p>
        </p:txBody>
      </p:sp>
      <p:pic>
        <p:nvPicPr>
          <p:cNvPr id="12" name="Google Shape;518;p42" descr="C:\Users\User.UiTM-PC\Desktop\chat.png">
            <a:extLst>
              <a:ext uri="{FF2B5EF4-FFF2-40B4-BE49-F238E27FC236}">
                <a16:creationId xmlns:a16="http://schemas.microsoft.com/office/drawing/2014/main" id="{D6DE248C-6339-4951-B4F3-9E5412C2D073}"/>
              </a:ext>
            </a:extLst>
          </p:cNvPr>
          <p:cNvPicPr preferRelativeResize="0"/>
          <p:nvPr/>
        </p:nvPicPr>
        <p:blipFill rotWithShape="1">
          <a:blip r:embed="rId3">
            <a:alphaModFix/>
          </a:blip>
          <a:srcRect r="29217" b="77459"/>
          <a:stretch/>
        </p:blipFill>
        <p:spPr>
          <a:xfrm>
            <a:off x="12797029" y="5799656"/>
            <a:ext cx="3441950" cy="1436480"/>
          </a:xfrm>
          <a:prstGeom prst="rect">
            <a:avLst/>
          </a:prstGeom>
          <a:noFill/>
          <a:ln>
            <a:noFill/>
          </a:ln>
        </p:spPr>
      </p:pic>
      <p:sp>
        <p:nvSpPr>
          <p:cNvPr id="13" name="Google Shape;521;p42">
            <a:extLst>
              <a:ext uri="{FF2B5EF4-FFF2-40B4-BE49-F238E27FC236}">
                <a16:creationId xmlns:a16="http://schemas.microsoft.com/office/drawing/2014/main" id="{1FFD9F8E-7F8E-47F2-8639-F0BA796F6FBD}"/>
              </a:ext>
            </a:extLst>
          </p:cNvPr>
          <p:cNvSpPr txBox="1"/>
          <p:nvPr/>
        </p:nvSpPr>
        <p:spPr>
          <a:xfrm>
            <a:off x="7859441" y="5659016"/>
            <a:ext cx="8120736" cy="3877924"/>
          </a:xfrm>
          <a:prstGeom prst="rect">
            <a:avLst/>
          </a:prstGeom>
          <a:noFill/>
          <a:ln>
            <a:noFill/>
          </a:ln>
        </p:spPr>
        <p:txBody>
          <a:bodyPr spcFirstLastPara="1" wrap="square" lIns="137138" tIns="68550" rIns="137138" bIns="68550" anchor="t" anchorCtr="0">
            <a:spAutoFit/>
          </a:bodyPr>
          <a:lstStyle/>
          <a:p>
            <a:pPr>
              <a:buClr>
                <a:schemeClr val="dk1"/>
              </a:buClr>
              <a:buSzPts val="1800"/>
            </a:pPr>
            <a:br>
              <a:rPr lang="en-US" sz="2700" dirty="0">
                <a:solidFill>
                  <a:schemeClr val="dk1"/>
                </a:solidFill>
                <a:latin typeface="Calibri"/>
                <a:ea typeface="Calibri"/>
                <a:cs typeface="Calibri"/>
                <a:sym typeface="Calibri"/>
              </a:rPr>
            </a:br>
            <a:r>
              <a:rPr lang="en-US" sz="2700" b="1" dirty="0">
                <a:solidFill>
                  <a:schemeClr val="dk1"/>
                </a:solidFill>
                <a:latin typeface="Arial"/>
                <a:ea typeface="Arial"/>
                <a:cs typeface="Arial"/>
                <a:sym typeface="Arial"/>
              </a:rPr>
              <a:t>Chat with Librarian	</a:t>
            </a:r>
            <a:r>
              <a:rPr lang="en-US" sz="2700" dirty="0">
                <a:solidFill>
                  <a:schemeClr val="dk1"/>
                </a:solidFill>
                <a:latin typeface="Arial"/>
                <a:ea typeface="Arial"/>
                <a:cs typeface="Arial"/>
                <a:sym typeface="Arial"/>
              </a:rPr>
              <a:t>: </a:t>
            </a:r>
            <a:r>
              <a:rPr lang="en-US" sz="2700"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https://ptar.uitm.edu.my/libchat</a:t>
            </a:r>
            <a:br>
              <a:rPr lang="en-US" sz="2700" dirty="0">
                <a:solidFill>
                  <a:schemeClr val="dk1"/>
                </a:solidFill>
                <a:latin typeface="Arial"/>
                <a:ea typeface="Arial"/>
                <a:cs typeface="Arial"/>
                <a:sym typeface="Arial"/>
              </a:rPr>
            </a:br>
            <a:br>
              <a:rPr lang="en-US" sz="2700" dirty="0">
                <a:solidFill>
                  <a:schemeClr val="dk1"/>
                </a:solidFill>
                <a:latin typeface="Arial"/>
                <a:ea typeface="Arial"/>
                <a:cs typeface="Arial"/>
                <a:sym typeface="Arial"/>
              </a:rPr>
            </a:br>
            <a:r>
              <a:rPr lang="en-US" sz="2700" b="1" dirty="0">
                <a:solidFill>
                  <a:schemeClr val="dk1"/>
                </a:solidFill>
                <a:latin typeface="Arial"/>
                <a:ea typeface="Arial"/>
                <a:cs typeface="Arial"/>
                <a:sym typeface="Arial"/>
              </a:rPr>
              <a:t>Like and follow us at social media:</a:t>
            </a:r>
            <a:br>
              <a:rPr lang="en-US" sz="2700" dirty="0">
                <a:solidFill>
                  <a:schemeClr val="dk1"/>
                </a:solidFill>
                <a:latin typeface="Arial"/>
                <a:ea typeface="Arial"/>
                <a:cs typeface="Arial"/>
                <a:sym typeface="Arial"/>
              </a:rPr>
            </a:br>
            <a:r>
              <a:rPr lang="en-US" sz="2700" u="sng" dirty="0">
                <a:latin typeface="Arial"/>
                <a:ea typeface="Arial"/>
                <a:cs typeface="Arial"/>
                <a:sym typeface="Arial"/>
                <a:hlinkClick r:id="rId5">
                  <a:extLst>
                    <a:ext uri="{A12FA001-AC4F-418D-AE19-62706E023703}">
                      <ahyp:hlinkClr xmlns:ahyp="http://schemas.microsoft.com/office/drawing/2018/hyperlinkcolor" val="tx"/>
                    </a:ext>
                  </a:extLst>
                </a:hlinkClick>
              </a:rPr>
              <a:t>https://twitter.com/uitmlibrary</a:t>
            </a:r>
            <a:br>
              <a:rPr lang="en-US" sz="2700" dirty="0">
                <a:solidFill>
                  <a:schemeClr val="dk1"/>
                </a:solidFill>
                <a:latin typeface="Arial"/>
                <a:ea typeface="Arial"/>
                <a:cs typeface="Arial"/>
                <a:sym typeface="Arial"/>
              </a:rPr>
            </a:br>
            <a:r>
              <a:rPr lang="en-US" sz="2700" u="sng" dirty="0">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https://www.instagram.com/libraryuitm/</a:t>
            </a:r>
            <a:br>
              <a:rPr lang="en-US" sz="2700" dirty="0">
                <a:solidFill>
                  <a:schemeClr val="dk1"/>
                </a:solidFill>
                <a:latin typeface="Arial"/>
                <a:ea typeface="Arial"/>
                <a:cs typeface="Arial"/>
                <a:sym typeface="Arial"/>
              </a:rPr>
            </a:br>
            <a:r>
              <a:rPr lang="en-US" sz="2700" u="sng" dirty="0">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https://perpustakaanuitm.blogspot.com/</a:t>
            </a:r>
            <a:br>
              <a:rPr lang="en-US" sz="2700" dirty="0">
                <a:solidFill>
                  <a:schemeClr val="dk1"/>
                </a:solidFill>
                <a:latin typeface="Arial"/>
                <a:ea typeface="Arial"/>
                <a:cs typeface="Arial"/>
                <a:sym typeface="Arial"/>
              </a:rPr>
            </a:br>
            <a:r>
              <a:rPr lang="en-US" sz="2700" u="sng" dirty="0">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https://www.facebook.com/libraryuitm/</a:t>
            </a:r>
            <a:r>
              <a:rPr lang="en-US" sz="2700" dirty="0">
                <a:solidFill>
                  <a:schemeClr val="dk1"/>
                </a:solidFill>
                <a:latin typeface="Arial"/>
                <a:ea typeface="Arial"/>
                <a:cs typeface="Arial"/>
                <a:sym typeface="Arial"/>
              </a:rPr>
              <a:t> </a:t>
            </a:r>
            <a:endParaRPr sz="27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4715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 r="-37"/>
            </a:stretch>
          </a:blipFill>
        </p:spPr>
        <p:txBody>
          <a:bodyPr/>
          <a:lstStyle/>
          <a:p>
            <a:endParaRPr lang="en-US"/>
          </a:p>
        </p:txBody>
      </p:sp>
      <p:sp>
        <p:nvSpPr>
          <p:cNvPr id="3" name="TextBox 3"/>
          <p:cNvSpPr txBox="1"/>
          <p:nvPr/>
        </p:nvSpPr>
        <p:spPr>
          <a:xfrm>
            <a:off x="4506844" y="3824320"/>
            <a:ext cx="4081709" cy="1846659"/>
          </a:xfrm>
          <a:prstGeom prst="rect">
            <a:avLst/>
          </a:prstGeom>
        </p:spPr>
        <p:txBody>
          <a:bodyPr lIns="0" tIns="0" rIns="0" bIns="0" rtlCol="0" anchor="t">
            <a:spAutoFit/>
          </a:bodyPr>
          <a:lstStyle/>
          <a:p>
            <a:pPr>
              <a:lnSpc>
                <a:spcPts val="1752"/>
              </a:lnSpc>
            </a:pPr>
            <a:r>
              <a:rPr lang="en-US" sz="1622" b="1">
                <a:solidFill>
                  <a:srgbClr val="000000"/>
                </a:solidFill>
                <a:latin typeface="Arimo Bold"/>
                <a:ea typeface="Arimo Bold"/>
                <a:cs typeface="Arimo Bold"/>
                <a:sym typeface="Arimo Bold"/>
              </a:rPr>
              <a:t>EZA ELIANA HJ ABDUL WAHID</a:t>
            </a:r>
          </a:p>
          <a:p>
            <a:pPr>
              <a:lnSpc>
                <a:spcPts val="1752"/>
              </a:lnSpc>
            </a:pPr>
            <a:r>
              <a:rPr lang="en-US" sz="1622" b="1">
                <a:solidFill>
                  <a:srgbClr val="000000"/>
                </a:solidFill>
                <a:latin typeface="Arial Bold"/>
                <a:ea typeface="Arial Bold"/>
                <a:cs typeface="Arial Bold"/>
                <a:sym typeface="Arial Bold"/>
              </a:rPr>
              <a:t>SENIOR LIBRARIAN</a:t>
            </a:r>
          </a:p>
          <a:p>
            <a:pPr>
              <a:lnSpc>
                <a:spcPts val="1752"/>
              </a:lnSpc>
            </a:pPr>
            <a:endParaRPr lang="en-US" sz="1622" b="1">
              <a:solidFill>
                <a:srgbClr val="000000"/>
              </a:solidFill>
              <a:latin typeface="Arial Bold"/>
              <a:ea typeface="Arial Bold"/>
              <a:cs typeface="Arial Bold"/>
              <a:sym typeface="Arial Bold"/>
            </a:endParaRPr>
          </a:p>
          <a:p>
            <a:pPr>
              <a:lnSpc>
                <a:spcPts val="1752"/>
              </a:lnSpc>
            </a:pPr>
            <a:r>
              <a:rPr lang="en-US" sz="1622" b="1">
                <a:solidFill>
                  <a:srgbClr val="000000"/>
                </a:solidFill>
                <a:latin typeface="Arial Bold"/>
                <a:ea typeface="Arial Bold"/>
                <a:cs typeface="Arial Bold"/>
                <a:sym typeface="Arial Bold"/>
              </a:rPr>
              <a:t>RESEARCH SUPPORT UNIT</a:t>
            </a:r>
          </a:p>
          <a:p>
            <a:pPr>
              <a:lnSpc>
                <a:spcPts val="1752"/>
              </a:lnSpc>
            </a:pPr>
            <a:r>
              <a:rPr lang="en-US" sz="1622" b="1">
                <a:solidFill>
                  <a:srgbClr val="000000"/>
                </a:solidFill>
                <a:latin typeface="Arial Bold"/>
                <a:ea typeface="Arial Bold"/>
                <a:cs typeface="Arial Bold"/>
                <a:sym typeface="Arial Bold"/>
              </a:rPr>
              <a:t>TUN ABDUL RAZAK LIBRARY</a:t>
            </a:r>
          </a:p>
          <a:p>
            <a:pPr>
              <a:lnSpc>
                <a:spcPts val="1752"/>
              </a:lnSpc>
            </a:pPr>
            <a:endParaRPr lang="en-US" sz="1622" b="1">
              <a:solidFill>
                <a:srgbClr val="000000"/>
              </a:solidFill>
              <a:latin typeface="Arial Bold"/>
              <a:ea typeface="Arial Bold"/>
              <a:cs typeface="Arial Bold"/>
              <a:sym typeface="Arial Bold"/>
            </a:endParaRPr>
          </a:p>
          <a:p>
            <a:pPr>
              <a:lnSpc>
                <a:spcPts val="1752"/>
              </a:lnSpc>
            </a:pPr>
            <a:r>
              <a:rPr lang="en-US" sz="1622" b="1">
                <a:solidFill>
                  <a:srgbClr val="000000"/>
                </a:solidFill>
                <a:latin typeface="Arial Bold"/>
                <a:ea typeface="Arial Bold"/>
                <a:cs typeface="Arial Bold"/>
                <a:sym typeface="Arial Bold"/>
              </a:rPr>
              <a:t>03-5544 3742</a:t>
            </a:r>
          </a:p>
          <a:p>
            <a:pPr>
              <a:lnSpc>
                <a:spcPts val="1752"/>
              </a:lnSpc>
            </a:pPr>
            <a:r>
              <a:rPr lang="en-US" sz="1622" b="1">
                <a:solidFill>
                  <a:srgbClr val="000000"/>
                </a:solidFill>
                <a:latin typeface="Arial Bold"/>
                <a:ea typeface="Arial Bold"/>
                <a:cs typeface="Arial Bold"/>
                <a:sym typeface="Arial Bold"/>
              </a:rPr>
              <a:t>eza080@uitm.edu.my</a:t>
            </a:r>
          </a:p>
        </p:txBody>
      </p:sp>
      <p:sp>
        <p:nvSpPr>
          <p:cNvPr id="4" name="Freeform 4"/>
          <p:cNvSpPr/>
          <p:nvPr/>
        </p:nvSpPr>
        <p:spPr>
          <a:xfrm>
            <a:off x="525932" y="2757237"/>
            <a:ext cx="4103015" cy="4368690"/>
          </a:xfrm>
          <a:custGeom>
            <a:avLst/>
            <a:gdLst/>
            <a:ahLst/>
            <a:cxnLst/>
            <a:rect l="l" t="t" r="r" b="b"/>
            <a:pathLst>
              <a:path w="4103014" h="4368690">
                <a:moveTo>
                  <a:pt x="0" y="0"/>
                </a:moveTo>
                <a:lnTo>
                  <a:pt x="4103013" y="0"/>
                </a:lnTo>
                <a:lnTo>
                  <a:pt x="4103013" y="4368690"/>
                </a:lnTo>
                <a:lnTo>
                  <a:pt x="0" y="4368690"/>
                </a:lnTo>
                <a:lnTo>
                  <a:pt x="0" y="0"/>
                </a:lnTo>
                <a:close/>
              </a:path>
            </a:pathLst>
          </a:custGeom>
          <a:blipFill>
            <a:blip r:embed="rId4"/>
            <a:stretch>
              <a:fillRect l="-3237" r="-3237"/>
            </a:stretch>
          </a:blipFill>
        </p:spPr>
        <p:txBody>
          <a:bodyPr/>
          <a:lstStyle/>
          <a:p>
            <a:endParaRPr lang="en-US"/>
          </a:p>
        </p:txBody>
      </p:sp>
      <p:sp>
        <p:nvSpPr>
          <p:cNvPr id="5" name="Freeform 5"/>
          <p:cNvSpPr/>
          <p:nvPr/>
        </p:nvSpPr>
        <p:spPr>
          <a:xfrm>
            <a:off x="7959430" y="2545375"/>
            <a:ext cx="4383665" cy="4792418"/>
          </a:xfrm>
          <a:custGeom>
            <a:avLst/>
            <a:gdLst/>
            <a:ahLst/>
            <a:cxnLst/>
            <a:rect l="l" t="t" r="r" b="b"/>
            <a:pathLst>
              <a:path w="4383664" h="4792417">
                <a:moveTo>
                  <a:pt x="0" y="0"/>
                </a:moveTo>
                <a:lnTo>
                  <a:pt x="4383664" y="0"/>
                </a:lnTo>
                <a:lnTo>
                  <a:pt x="4383664" y="4792416"/>
                </a:lnTo>
                <a:lnTo>
                  <a:pt x="0" y="4792416"/>
                </a:lnTo>
                <a:lnTo>
                  <a:pt x="0" y="0"/>
                </a:lnTo>
                <a:close/>
              </a:path>
            </a:pathLst>
          </a:custGeom>
          <a:blipFill>
            <a:blip r:embed="rId5"/>
            <a:stretch>
              <a:fillRect b="-37206"/>
            </a:stretch>
          </a:blipFill>
        </p:spPr>
        <p:txBody>
          <a:bodyPr/>
          <a:lstStyle/>
          <a:p>
            <a:endParaRPr lang="en-US"/>
          </a:p>
        </p:txBody>
      </p:sp>
      <p:sp>
        <p:nvSpPr>
          <p:cNvPr id="6" name="TextBox 6"/>
          <p:cNvSpPr txBox="1"/>
          <p:nvPr/>
        </p:nvSpPr>
        <p:spPr>
          <a:xfrm>
            <a:off x="11886325" y="3737241"/>
            <a:ext cx="5678231" cy="1744067"/>
          </a:xfrm>
          <a:prstGeom prst="rect">
            <a:avLst/>
          </a:prstGeom>
        </p:spPr>
        <p:txBody>
          <a:bodyPr lIns="0" tIns="0" rIns="0" bIns="0" rtlCol="0" anchor="t">
            <a:spAutoFit/>
          </a:bodyPr>
          <a:lstStyle/>
          <a:p>
            <a:pPr>
              <a:lnSpc>
                <a:spcPts val="1728"/>
              </a:lnSpc>
            </a:pPr>
            <a:r>
              <a:rPr lang="en-US" sz="1601" b="1">
                <a:solidFill>
                  <a:srgbClr val="000000"/>
                </a:solidFill>
                <a:latin typeface="Arimo Bold"/>
                <a:ea typeface="Arimo Bold"/>
                <a:cs typeface="Arimo Bold"/>
                <a:sym typeface="Arimo Bold"/>
              </a:rPr>
              <a:t>MUHAMMAD AZRUL NIZAM BIN ABDUL RAHMAN</a:t>
            </a:r>
          </a:p>
          <a:p>
            <a:pPr>
              <a:lnSpc>
                <a:spcPts val="1728"/>
              </a:lnSpc>
            </a:pPr>
            <a:r>
              <a:rPr lang="en-US" sz="1601" b="1">
                <a:solidFill>
                  <a:srgbClr val="000000"/>
                </a:solidFill>
                <a:latin typeface="Arial Bold"/>
                <a:ea typeface="Arial Bold"/>
                <a:cs typeface="Arial Bold"/>
                <a:sym typeface="Arial Bold"/>
              </a:rPr>
              <a:t>LIBRARIAN</a:t>
            </a:r>
          </a:p>
          <a:p>
            <a:pPr>
              <a:lnSpc>
                <a:spcPts val="1728"/>
              </a:lnSpc>
            </a:pPr>
            <a:endParaRPr lang="en-US" sz="1601" b="1">
              <a:solidFill>
                <a:srgbClr val="000000"/>
              </a:solidFill>
              <a:latin typeface="Arial Bold"/>
              <a:ea typeface="Arial Bold"/>
              <a:cs typeface="Arial Bold"/>
              <a:sym typeface="Arial Bold"/>
            </a:endParaRPr>
          </a:p>
          <a:p>
            <a:pPr>
              <a:lnSpc>
                <a:spcPts val="1728"/>
              </a:lnSpc>
            </a:pPr>
            <a:r>
              <a:rPr lang="en-US" sz="1601" b="1">
                <a:solidFill>
                  <a:srgbClr val="000000"/>
                </a:solidFill>
                <a:latin typeface="Arial Bold"/>
                <a:ea typeface="Arial Bold"/>
                <a:cs typeface="Arial Bold"/>
                <a:sym typeface="Arial Bold"/>
              </a:rPr>
              <a:t>RESEARCH SUPPORT UNIT</a:t>
            </a:r>
          </a:p>
          <a:p>
            <a:pPr>
              <a:lnSpc>
                <a:spcPts val="1728"/>
              </a:lnSpc>
            </a:pPr>
            <a:r>
              <a:rPr lang="en-US" sz="1601" b="1">
                <a:solidFill>
                  <a:srgbClr val="000000"/>
                </a:solidFill>
                <a:latin typeface="Arial Bold"/>
                <a:ea typeface="Arial Bold"/>
                <a:cs typeface="Arial Bold"/>
                <a:sym typeface="Arial Bold"/>
              </a:rPr>
              <a:t>TUN ABDUL RAZAK LIBRARY</a:t>
            </a:r>
          </a:p>
          <a:p>
            <a:pPr>
              <a:lnSpc>
                <a:spcPts val="1728"/>
              </a:lnSpc>
            </a:pPr>
            <a:endParaRPr lang="en-US" sz="1601" b="1">
              <a:solidFill>
                <a:srgbClr val="000000"/>
              </a:solidFill>
              <a:latin typeface="Arial Bold"/>
              <a:ea typeface="Arial Bold"/>
              <a:cs typeface="Arial Bold"/>
              <a:sym typeface="Arial Bold"/>
            </a:endParaRPr>
          </a:p>
          <a:p>
            <a:pPr>
              <a:lnSpc>
                <a:spcPts val="1728"/>
              </a:lnSpc>
            </a:pPr>
            <a:r>
              <a:rPr lang="en-US" sz="1601" b="1">
                <a:solidFill>
                  <a:srgbClr val="000000"/>
                </a:solidFill>
                <a:latin typeface="Arial Bold"/>
                <a:ea typeface="Arial Bold"/>
                <a:cs typeface="Arial Bold"/>
                <a:sym typeface="Arial Bold"/>
              </a:rPr>
              <a:t>03-5544 3736</a:t>
            </a:r>
          </a:p>
          <a:p>
            <a:pPr>
              <a:lnSpc>
                <a:spcPts val="1728"/>
              </a:lnSpc>
            </a:pPr>
            <a:r>
              <a:rPr lang="en-US" sz="1601" b="1">
                <a:solidFill>
                  <a:srgbClr val="000000"/>
                </a:solidFill>
                <a:latin typeface="Arial Bold"/>
                <a:ea typeface="Arial Bold"/>
                <a:cs typeface="Arial Bold"/>
                <a:sym typeface="Arial Bold"/>
              </a:rPr>
              <a:t>azrulnizam@uitm.edu.my</a:t>
            </a:r>
          </a:p>
        </p:txBody>
      </p:sp>
      <p:grpSp>
        <p:nvGrpSpPr>
          <p:cNvPr id="7" name="Group 7"/>
          <p:cNvGrpSpPr/>
          <p:nvPr/>
        </p:nvGrpSpPr>
        <p:grpSpPr>
          <a:xfrm>
            <a:off x="4084598" y="8802255"/>
            <a:ext cx="11331719" cy="1285563"/>
            <a:chOff x="0" y="0"/>
            <a:chExt cx="15108959" cy="1714084"/>
          </a:xfrm>
        </p:grpSpPr>
        <p:sp>
          <p:nvSpPr>
            <p:cNvPr id="8" name="Freeform 8"/>
            <p:cNvSpPr/>
            <p:nvPr/>
          </p:nvSpPr>
          <p:spPr>
            <a:xfrm>
              <a:off x="0" y="862846"/>
              <a:ext cx="15108959" cy="851238"/>
            </a:xfrm>
            <a:custGeom>
              <a:avLst/>
              <a:gdLst/>
              <a:ahLst/>
              <a:cxnLst/>
              <a:rect l="l" t="t" r="r" b="b"/>
              <a:pathLst>
                <a:path w="15108959" h="851238">
                  <a:moveTo>
                    <a:pt x="0" y="0"/>
                  </a:moveTo>
                  <a:lnTo>
                    <a:pt x="15108959" y="0"/>
                  </a:lnTo>
                  <a:lnTo>
                    <a:pt x="15108959" y="851238"/>
                  </a:lnTo>
                  <a:lnTo>
                    <a:pt x="0" y="851238"/>
                  </a:lnTo>
                  <a:lnTo>
                    <a:pt x="0" y="0"/>
                  </a:lnTo>
                  <a:close/>
                </a:path>
              </a:pathLst>
            </a:custGeom>
            <a:blipFill>
              <a:blip r:embed="rId6"/>
              <a:stretch>
                <a:fillRect t="-503441" b="-394962"/>
              </a:stretch>
            </a:blipFill>
          </p:spPr>
          <p:txBody>
            <a:bodyPr/>
            <a:lstStyle/>
            <a:p>
              <a:endParaRPr lang="en-US"/>
            </a:p>
          </p:txBody>
        </p:sp>
        <p:sp>
          <p:nvSpPr>
            <p:cNvPr id="9" name="Freeform 9"/>
            <p:cNvSpPr/>
            <p:nvPr/>
          </p:nvSpPr>
          <p:spPr>
            <a:xfrm>
              <a:off x="4615359" y="0"/>
              <a:ext cx="5878240" cy="862846"/>
            </a:xfrm>
            <a:custGeom>
              <a:avLst/>
              <a:gdLst/>
              <a:ahLst/>
              <a:cxnLst/>
              <a:rect l="l" t="t" r="r" b="b"/>
              <a:pathLst>
                <a:path w="5878240" h="862846">
                  <a:moveTo>
                    <a:pt x="0" y="0"/>
                  </a:moveTo>
                  <a:lnTo>
                    <a:pt x="5878241" y="0"/>
                  </a:lnTo>
                  <a:lnTo>
                    <a:pt x="5878241" y="862846"/>
                  </a:lnTo>
                  <a:lnTo>
                    <a:pt x="0" y="862846"/>
                  </a:lnTo>
                  <a:lnTo>
                    <a:pt x="0" y="0"/>
                  </a:lnTo>
                  <a:close/>
                </a:path>
              </a:pathLst>
            </a:custGeom>
            <a:blipFill>
              <a:blip r:embed="rId7"/>
              <a:stretch>
                <a:fillRect t="-124735" b="-138603"/>
              </a:stretch>
            </a:blipFill>
          </p:spPr>
          <p:txBody>
            <a:bodyPr/>
            <a:lstStyle/>
            <a:p>
              <a:endParaRPr lang="en-US"/>
            </a:p>
          </p:txBody>
        </p:sp>
      </p:grpSp>
      <p:sp>
        <p:nvSpPr>
          <p:cNvPr id="10" name="TextBox 10"/>
          <p:cNvSpPr txBox="1"/>
          <p:nvPr/>
        </p:nvSpPr>
        <p:spPr>
          <a:xfrm>
            <a:off x="525932" y="1199666"/>
            <a:ext cx="15357833" cy="602729"/>
          </a:xfrm>
          <a:prstGeom prst="rect">
            <a:avLst/>
          </a:prstGeom>
        </p:spPr>
        <p:txBody>
          <a:bodyPr lIns="0" tIns="0" rIns="0" bIns="0" rtlCol="0" anchor="t">
            <a:spAutoFit/>
          </a:bodyPr>
          <a:lstStyle/>
          <a:p>
            <a:pPr algn="ctr">
              <a:lnSpc>
                <a:spcPts val="4691"/>
              </a:lnSpc>
            </a:pPr>
            <a:r>
              <a:rPr lang="en-US" sz="4599">
                <a:solidFill>
                  <a:srgbClr val="000000"/>
                </a:solidFill>
                <a:latin typeface="Norwester"/>
                <a:ea typeface="Norwester"/>
                <a:cs typeface="Norwester"/>
                <a:sym typeface="Norwester"/>
              </a:rPr>
              <a:t>USER EDUCATION TEAM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 r="-37"/>
            </a:stretch>
          </a:blipFill>
        </p:spPr>
        <p:txBody>
          <a:bodyPr/>
          <a:lstStyle/>
          <a:p>
            <a:endParaRPr lang="en-US"/>
          </a:p>
        </p:txBody>
      </p:sp>
      <p:grpSp>
        <p:nvGrpSpPr>
          <p:cNvPr id="3" name="Group 3"/>
          <p:cNvGrpSpPr/>
          <p:nvPr/>
        </p:nvGrpSpPr>
        <p:grpSpPr>
          <a:xfrm>
            <a:off x="4084598" y="8802255"/>
            <a:ext cx="11331719" cy="1285563"/>
            <a:chOff x="0" y="0"/>
            <a:chExt cx="15108959" cy="1714084"/>
          </a:xfrm>
        </p:grpSpPr>
        <p:sp>
          <p:nvSpPr>
            <p:cNvPr id="4" name="Freeform 4"/>
            <p:cNvSpPr/>
            <p:nvPr/>
          </p:nvSpPr>
          <p:spPr>
            <a:xfrm>
              <a:off x="0" y="862846"/>
              <a:ext cx="15108959" cy="851238"/>
            </a:xfrm>
            <a:custGeom>
              <a:avLst/>
              <a:gdLst/>
              <a:ahLst/>
              <a:cxnLst/>
              <a:rect l="l" t="t" r="r" b="b"/>
              <a:pathLst>
                <a:path w="15108959" h="851238">
                  <a:moveTo>
                    <a:pt x="0" y="0"/>
                  </a:moveTo>
                  <a:lnTo>
                    <a:pt x="15108959" y="0"/>
                  </a:lnTo>
                  <a:lnTo>
                    <a:pt x="15108959" y="851238"/>
                  </a:lnTo>
                  <a:lnTo>
                    <a:pt x="0" y="851238"/>
                  </a:lnTo>
                  <a:lnTo>
                    <a:pt x="0" y="0"/>
                  </a:lnTo>
                  <a:close/>
                </a:path>
              </a:pathLst>
            </a:custGeom>
            <a:blipFill>
              <a:blip r:embed="rId4"/>
              <a:stretch>
                <a:fillRect t="-503441" b="-394962"/>
              </a:stretch>
            </a:blipFill>
          </p:spPr>
          <p:txBody>
            <a:bodyPr/>
            <a:lstStyle/>
            <a:p>
              <a:endParaRPr lang="en-US"/>
            </a:p>
          </p:txBody>
        </p:sp>
        <p:sp>
          <p:nvSpPr>
            <p:cNvPr id="5" name="Freeform 5"/>
            <p:cNvSpPr/>
            <p:nvPr/>
          </p:nvSpPr>
          <p:spPr>
            <a:xfrm>
              <a:off x="4615359" y="0"/>
              <a:ext cx="5878240" cy="862846"/>
            </a:xfrm>
            <a:custGeom>
              <a:avLst/>
              <a:gdLst/>
              <a:ahLst/>
              <a:cxnLst/>
              <a:rect l="l" t="t" r="r" b="b"/>
              <a:pathLst>
                <a:path w="5878240" h="862846">
                  <a:moveTo>
                    <a:pt x="0" y="0"/>
                  </a:moveTo>
                  <a:lnTo>
                    <a:pt x="5878241" y="0"/>
                  </a:lnTo>
                  <a:lnTo>
                    <a:pt x="5878241" y="862846"/>
                  </a:lnTo>
                  <a:lnTo>
                    <a:pt x="0" y="862846"/>
                  </a:lnTo>
                  <a:lnTo>
                    <a:pt x="0" y="0"/>
                  </a:lnTo>
                  <a:close/>
                </a:path>
              </a:pathLst>
            </a:custGeom>
            <a:blipFill>
              <a:blip r:embed="rId5"/>
              <a:stretch>
                <a:fillRect t="-124735" b="-138603"/>
              </a:stretch>
            </a:blipFill>
          </p:spPr>
          <p:txBody>
            <a:bodyPr/>
            <a:lstStyle/>
            <a:p>
              <a:endParaRPr lang="en-US"/>
            </a:p>
          </p:txBody>
        </p:sp>
      </p:grpSp>
      <p:sp>
        <p:nvSpPr>
          <p:cNvPr id="6" name="Freeform 6"/>
          <p:cNvSpPr/>
          <p:nvPr/>
        </p:nvSpPr>
        <p:spPr>
          <a:xfrm>
            <a:off x="1795924" y="1016135"/>
            <a:ext cx="2288675" cy="3762215"/>
          </a:xfrm>
          <a:custGeom>
            <a:avLst/>
            <a:gdLst/>
            <a:ahLst/>
            <a:cxnLst/>
            <a:rect l="l" t="t" r="r" b="b"/>
            <a:pathLst>
              <a:path w="2288674" h="3762214">
                <a:moveTo>
                  <a:pt x="0" y="0"/>
                </a:moveTo>
                <a:lnTo>
                  <a:pt x="2288674" y="0"/>
                </a:lnTo>
                <a:lnTo>
                  <a:pt x="2288674" y="3762215"/>
                </a:lnTo>
                <a:lnTo>
                  <a:pt x="0" y="3762215"/>
                </a:lnTo>
                <a:lnTo>
                  <a:pt x="0" y="0"/>
                </a:lnTo>
                <a:close/>
              </a:path>
            </a:pathLst>
          </a:custGeom>
          <a:blipFill>
            <a:blip r:embed="rId6"/>
            <a:stretch>
              <a:fillRect l="-24838" r="-24838" b="-36579"/>
            </a:stretch>
          </a:blipFill>
        </p:spPr>
        <p:txBody>
          <a:bodyPr/>
          <a:lstStyle/>
          <a:p>
            <a:endParaRPr lang="en-US"/>
          </a:p>
        </p:txBody>
      </p:sp>
      <p:sp>
        <p:nvSpPr>
          <p:cNvPr id="7" name="Freeform 7"/>
          <p:cNvSpPr/>
          <p:nvPr/>
        </p:nvSpPr>
        <p:spPr>
          <a:xfrm>
            <a:off x="8830351" y="1052882"/>
            <a:ext cx="3392495" cy="3639743"/>
          </a:xfrm>
          <a:custGeom>
            <a:avLst/>
            <a:gdLst/>
            <a:ahLst/>
            <a:cxnLst/>
            <a:rect l="l" t="t" r="r" b="b"/>
            <a:pathLst>
              <a:path w="3392494" h="3639742">
                <a:moveTo>
                  <a:pt x="0" y="0"/>
                </a:moveTo>
                <a:lnTo>
                  <a:pt x="3392494" y="0"/>
                </a:lnTo>
                <a:lnTo>
                  <a:pt x="3392494" y="3639742"/>
                </a:lnTo>
                <a:lnTo>
                  <a:pt x="0" y="3639742"/>
                </a:lnTo>
                <a:lnTo>
                  <a:pt x="0" y="0"/>
                </a:lnTo>
                <a:close/>
              </a:path>
            </a:pathLst>
          </a:custGeom>
          <a:blipFill>
            <a:blip r:embed="rId7"/>
            <a:stretch>
              <a:fillRect b="-39810"/>
            </a:stretch>
          </a:blipFill>
        </p:spPr>
        <p:txBody>
          <a:bodyPr/>
          <a:lstStyle/>
          <a:p>
            <a:endParaRPr lang="en-US"/>
          </a:p>
        </p:txBody>
      </p:sp>
      <p:sp>
        <p:nvSpPr>
          <p:cNvPr id="8" name="Freeform 8"/>
          <p:cNvSpPr/>
          <p:nvPr/>
        </p:nvSpPr>
        <p:spPr>
          <a:xfrm>
            <a:off x="1284955" y="4946774"/>
            <a:ext cx="3637868" cy="3855482"/>
          </a:xfrm>
          <a:custGeom>
            <a:avLst/>
            <a:gdLst/>
            <a:ahLst/>
            <a:cxnLst/>
            <a:rect l="l" t="t" r="r" b="b"/>
            <a:pathLst>
              <a:path w="3637867" h="3855481">
                <a:moveTo>
                  <a:pt x="0" y="0"/>
                </a:moveTo>
                <a:lnTo>
                  <a:pt x="3637867" y="0"/>
                </a:lnTo>
                <a:lnTo>
                  <a:pt x="3637867" y="3855481"/>
                </a:lnTo>
                <a:lnTo>
                  <a:pt x="0" y="3855481"/>
                </a:lnTo>
                <a:lnTo>
                  <a:pt x="0" y="0"/>
                </a:lnTo>
                <a:close/>
              </a:path>
            </a:pathLst>
          </a:custGeom>
          <a:blipFill>
            <a:blip r:embed="rId8"/>
            <a:stretch>
              <a:fillRect b="-41533"/>
            </a:stretch>
          </a:blipFill>
        </p:spPr>
        <p:txBody>
          <a:bodyPr/>
          <a:lstStyle/>
          <a:p>
            <a:endParaRPr lang="en-US"/>
          </a:p>
        </p:txBody>
      </p:sp>
      <p:sp>
        <p:nvSpPr>
          <p:cNvPr id="9" name="Freeform 9"/>
          <p:cNvSpPr/>
          <p:nvPr/>
        </p:nvSpPr>
        <p:spPr>
          <a:xfrm>
            <a:off x="8962637" y="4778349"/>
            <a:ext cx="3616328" cy="3942795"/>
          </a:xfrm>
          <a:custGeom>
            <a:avLst/>
            <a:gdLst/>
            <a:ahLst/>
            <a:cxnLst/>
            <a:rect l="l" t="t" r="r" b="b"/>
            <a:pathLst>
              <a:path w="3616328" h="3942795">
                <a:moveTo>
                  <a:pt x="0" y="0"/>
                </a:moveTo>
                <a:lnTo>
                  <a:pt x="3616328" y="0"/>
                </a:lnTo>
                <a:lnTo>
                  <a:pt x="3616328" y="3942794"/>
                </a:lnTo>
                <a:lnTo>
                  <a:pt x="0" y="3942794"/>
                </a:lnTo>
                <a:lnTo>
                  <a:pt x="0" y="0"/>
                </a:lnTo>
                <a:close/>
              </a:path>
            </a:pathLst>
          </a:custGeom>
          <a:blipFill>
            <a:blip r:embed="rId9"/>
            <a:stretch>
              <a:fillRect b="-37579"/>
            </a:stretch>
          </a:blipFill>
        </p:spPr>
        <p:txBody>
          <a:bodyPr/>
          <a:lstStyle/>
          <a:p>
            <a:endParaRPr lang="en-US"/>
          </a:p>
        </p:txBody>
      </p:sp>
      <p:sp>
        <p:nvSpPr>
          <p:cNvPr id="10" name="TextBox 10"/>
          <p:cNvSpPr txBox="1"/>
          <p:nvPr/>
        </p:nvSpPr>
        <p:spPr>
          <a:xfrm>
            <a:off x="4522106" y="1919016"/>
            <a:ext cx="4081709" cy="1846659"/>
          </a:xfrm>
          <a:prstGeom prst="rect">
            <a:avLst/>
          </a:prstGeom>
        </p:spPr>
        <p:txBody>
          <a:bodyPr lIns="0" tIns="0" rIns="0" bIns="0" rtlCol="0" anchor="t">
            <a:spAutoFit/>
          </a:bodyPr>
          <a:lstStyle/>
          <a:p>
            <a:pPr>
              <a:lnSpc>
                <a:spcPts val="1752"/>
              </a:lnSpc>
            </a:pPr>
            <a:r>
              <a:rPr lang="en-US" sz="1622" b="1" dirty="0">
                <a:solidFill>
                  <a:srgbClr val="000000"/>
                </a:solidFill>
                <a:latin typeface="Arimo Bold"/>
                <a:ea typeface="Arimo Bold"/>
                <a:cs typeface="Arimo Bold"/>
                <a:sym typeface="Arimo Bold"/>
              </a:rPr>
              <a:t>SITI ROHAYU BINTI MOHAMAD YUSOF</a:t>
            </a:r>
          </a:p>
          <a:p>
            <a:pPr>
              <a:lnSpc>
                <a:spcPts val="1752"/>
              </a:lnSpc>
            </a:pPr>
            <a:r>
              <a:rPr lang="en-US" sz="1622" b="1" dirty="0">
                <a:solidFill>
                  <a:srgbClr val="000000"/>
                </a:solidFill>
                <a:latin typeface="Arial Bold"/>
                <a:ea typeface="Arial Bold"/>
                <a:cs typeface="Arial Bold"/>
                <a:sym typeface="Arial Bold"/>
              </a:rPr>
              <a:t>SENIOR LIBRARIAN</a:t>
            </a:r>
          </a:p>
          <a:p>
            <a:pPr>
              <a:lnSpc>
                <a:spcPts val="1752"/>
              </a:lnSpc>
            </a:pPr>
            <a:endParaRPr lang="en-US" sz="1622" b="1" dirty="0">
              <a:solidFill>
                <a:srgbClr val="000000"/>
              </a:solidFill>
              <a:latin typeface="Arial Bold"/>
              <a:ea typeface="Arial Bold"/>
              <a:cs typeface="Arial Bold"/>
              <a:sym typeface="Arial Bold"/>
            </a:endParaRPr>
          </a:p>
          <a:p>
            <a:pPr>
              <a:lnSpc>
                <a:spcPts val="1752"/>
              </a:lnSpc>
            </a:pPr>
            <a:r>
              <a:rPr lang="en-US" sz="1622" b="1" dirty="0">
                <a:solidFill>
                  <a:srgbClr val="000000"/>
                </a:solidFill>
                <a:latin typeface="Arial Bold"/>
                <a:ea typeface="Arial Bold"/>
                <a:cs typeface="Arial Bold"/>
                <a:sym typeface="Arial Bold"/>
              </a:rPr>
              <a:t>TUN ABDUL RAZAK LIBRARY </a:t>
            </a:r>
          </a:p>
          <a:p>
            <a:pPr>
              <a:lnSpc>
                <a:spcPts val="1752"/>
              </a:lnSpc>
            </a:pPr>
            <a:r>
              <a:rPr lang="en-US" sz="1622" b="1" dirty="0">
                <a:solidFill>
                  <a:srgbClr val="000000"/>
                </a:solidFill>
                <a:latin typeface="Arial Bold"/>
                <a:ea typeface="Arial Bold"/>
                <a:cs typeface="Arial Bold"/>
                <a:sym typeface="Arial Bold"/>
              </a:rPr>
              <a:t>(BUILT ENVIRONMENT)</a:t>
            </a:r>
          </a:p>
          <a:p>
            <a:pPr>
              <a:lnSpc>
                <a:spcPts val="1752"/>
              </a:lnSpc>
            </a:pPr>
            <a:endParaRPr lang="en-US" sz="1622" b="1" dirty="0">
              <a:solidFill>
                <a:srgbClr val="000000"/>
              </a:solidFill>
              <a:latin typeface="Arial Bold"/>
              <a:ea typeface="Arial Bold"/>
              <a:cs typeface="Arial Bold"/>
              <a:sym typeface="Arial Bold"/>
            </a:endParaRPr>
          </a:p>
          <a:p>
            <a:pPr>
              <a:lnSpc>
                <a:spcPts val="1752"/>
              </a:lnSpc>
            </a:pPr>
            <a:r>
              <a:rPr lang="en-US" sz="1622" b="1" dirty="0">
                <a:solidFill>
                  <a:srgbClr val="000000"/>
                </a:solidFill>
                <a:latin typeface="Arial Bold"/>
                <a:ea typeface="Arial Bold"/>
                <a:cs typeface="Arial Bold"/>
                <a:sym typeface="Arial Bold"/>
              </a:rPr>
              <a:t>03-5544 4392</a:t>
            </a:r>
          </a:p>
          <a:p>
            <a:pPr>
              <a:lnSpc>
                <a:spcPts val="1752"/>
              </a:lnSpc>
            </a:pPr>
            <a:r>
              <a:rPr lang="en-US" sz="1622" b="1" dirty="0">
                <a:solidFill>
                  <a:srgbClr val="000000"/>
                </a:solidFill>
                <a:latin typeface="Arial Bold"/>
                <a:ea typeface="Arial Bold"/>
                <a:cs typeface="Arial Bold"/>
                <a:sym typeface="Arial Bold"/>
              </a:rPr>
              <a:t>sitirohayu@uitm.edu.my</a:t>
            </a:r>
          </a:p>
        </p:txBody>
      </p:sp>
      <p:sp>
        <p:nvSpPr>
          <p:cNvPr id="11" name="TextBox 11"/>
          <p:cNvSpPr txBox="1"/>
          <p:nvPr/>
        </p:nvSpPr>
        <p:spPr>
          <a:xfrm>
            <a:off x="4748642" y="5596864"/>
            <a:ext cx="4081709" cy="1846659"/>
          </a:xfrm>
          <a:prstGeom prst="rect">
            <a:avLst/>
          </a:prstGeom>
        </p:spPr>
        <p:txBody>
          <a:bodyPr lIns="0" tIns="0" rIns="0" bIns="0" rtlCol="0" anchor="t">
            <a:spAutoFit/>
          </a:bodyPr>
          <a:lstStyle/>
          <a:p>
            <a:pPr>
              <a:lnSpc>
                <a:spcPts val="1752"/>
              </a:lnSpc>
            </a:pPr>
            <a:r>
              <a:rPr lang="en-US" sz="1622" b="1" dirty="0">
                <a:solidFill>
                  <a:srgbClr val="000000"/>
                </a:solidFill>
                <a:latin typeface="Arimo Bold"/>
                <a:ea typeface="Arimo Bold"/>
                <a:cs typeface="Arimo Bold"/>
                <a:sym typeface="Arimo Bold"/>
              </a:rPr>
              <a:t>MOHD HAZRUL BIN MOHD HUSSIN</a:t>
            </a:r>
          </a:p>
          <a:p>
            <a:pPr>
              <a:lnSpc>
                <a:spcPts val="1752"/>
              </a:lnSpc>
            </a:pPr>
            <a:r>
              <a:rPr lang="en-US" sz="1622" b="1" dirty="0">
                <a:solidFill>
                  <a:srgbClr val="000000"/>
                </a:solidFill>
                <a:latin typeface="Arial Bold"/>
                <a:ea typeface="Arial Bold"/>
                <a:cs typeface="Arial Bold"/>
                <a:sym typeface="Arial Bold"/>
              </a:rPr>
              <a:t>SENIOR LIBRARIAN</a:t>
            </a:r>
          </a:p>
          <a:p>
            <a:pPr>
              <a:lnSpc>
                <a:spcPts val="1752"/>
              </a:lnSpc>
            </a:pPr>
            <a:endParaRPr lang="en-US" sz="1622" b="1" dirty="0">
              <a:solidFill>
                <a:srgbClr val="000000"/>
              </a:solidFill>
              <a:latin typeface="Arial Bold"/>
              <a:ea typeface="Arial Bold"/>
              <a:cs typeface="Arial Bold"/>
              <a:sym typeface="Arial Bold"/>
            </a:endParaRPr>
          </a:p>
          <a:p>
            <a:pPr>
              <a:lnSpc>
                <a:spcPts val="1752"/>
              </a:lnSpc>
            </a:pPr>
            <a:r>
              <a:rPr lang="en-US" sz="1622" b="1" dirty="0">
                <a:solidFill>
                  <a:srgbClr val="000000"/>
                </a:solidFill>
                <a:latin typeface="Arial Bold"/>
                <a:ea typeface="Arial Bold"/>
                <a:cs typeface="Arial Bold"/>
                <a:sym typeface="Arial Bold"/>
              </a:rPr>
              <a:t>TUN ABDUL RAZAK LIBRARY</a:t>
            </a:r>
          </a:p>
          <a:p>
            <a:pPr>
              <a:lnSpc>
                <a:spcPts val="1752"/>
              </a:lnSpc>
            </a:pPr>
            <a:r>
              <a:rPr lang="en-US" sz="1622" b="1" dirty="0">
                <a:solidFill>
                  <a:srgbClr val="000000"/>
                </a:solidFill>
                <a:latin typeface="Arial Bold"/>
                <a:ea typeface="Arial Bold"/>
                <a:cs typeface="Arial Bold"/>
                <a:sym typeface="Arial Bold"/>
              </a:rPr>
              <a:t>(SCIENCE &amp; TECHNOLOGY) </a:t>
            </a:r>
          </a:p>
          <a:p>
            <a:pPr>
              <a:lnSpc>
                <a:spcPts val="1752"/>
              </a:lnSpc>
            </a:pPr>
            <a:endParaRPr lang="en-US" sz="1622" b="1" dirty="0">
              <a:solidFill>
                <a:srgbClr val="000000"/>
              </a:solidFill>
              <a:latin typeface="Arial Bold"/>
              <a:ea typeface="Arial Bold"/>
              <a:cs typeface="Arial Bold"/>
              <a:sym typeface="Arial Bold"/>
            </a:endParaRPr>
          </a:p>
          <a:p>
            <a:pPr>
              <a:lnSpc>
                <a:spcPts val="1752"/>
              </a:lnSpc>
            </a:pPr>
            <a:r>
              <a:rPr lang="en-US" sz="1622" b="1" dirty="0">
                <a:solidFill>
                  <a:srgbClr val="000000"/>
                </a:solidFill>
                <a:latin typeface="Arial Bold"/>
                <a:ea typeface="Arial Bold"/>
                <a:cs typeface="Arial Bold"/>
                <a:sym typeface="Arial Bold"/>
              </a:rPr>
              <a:t>03-5544 3811</a:t>
            </a:r>
          </a:p>
          <a:p>
            <a:pPr>
              <a:lnSpc>
                <a:spcPts val="1752"/>
              </a:lnSpc>
            </a:pPr>
            <a:r>
              <a:rPr lang="en-US" sz="1622" b="1" dirty="0">
                <a:solidFill>
                  <a:srgbClr val="000000"/>
                </a:solidFill>
                <a:latin typeface="Arial Bold"/>
                <a:ea typeface="Arial Bold"/>
                <a:cs typeface="Arial Bold"/>
                <a:sym typeface="Arial Bold"/>
              </a:rPr>
              <a:t>hazrul@uitm.edu.my</a:t>
            </a:r>
          </a:p>
        </p:txBody>
      </p:sp>
      <p:sp>
        <p:nvSpPr>
          <p:cNvPr id="12" name="TextBox 12"/>
          <p:cNvSpPr txBox="1"/>
          <p:nvPr/>
        </p:nvSpPr>
        <p:spPr>
          <a:xfrm>
            <a:off x="12578965" y="5596863"/>
            <a:ext cx="4081709" cy="1846659"/>
          </a:xfrm>
          <a:prstGeom prst="rect">
            <a:avLst/>
          </a:prstGeom>
        </p:spPr>
        <p:txBody>
          <a:bodyPr lIns="0" tIns="0" rIns="0" bIns="0" rtlCol="0" anchor="t">
            <a:spAutoFit/>
          </a:bodyPr>
          <a:lstStyle/>
          <a:p>
            <a:pPr>
              <a:lnSpc>
                <a:spcPts val="1752"/>
              </a:lnSpc>
            </a:pPr>
            <a:r>
              <a:rPr lang="en-US" sz="1622" b="1">
                <a:solidFill>
                  <a:srgbClr val="000000"/>
                </a:solidFill>
                <a:latin typeface="Arimo Bold"/>
                <a:ea typeface="Arimo Bold"/>
                <a:cs typeface="Arimo Bold"/>
                <a:sym typeface="Arimo Bold"/>
              </a:rPr>
              <a:t>HANANI BINTI ROJIKIN</a:t>
            </a:r>
          </a:p>
          <a:p>
            <a:pPr>
              <a:lnSpc>
                <a:spcPts val="1752"/>
              </a:lnSpc>
            </a:pPr>
            <a:r>
              <a:rPr lang="en-US" sz="1622" b="1">
                <a:solidFill>
                  <a:srgbClr val="000000"/>
                </a:solidFill>
                <a:latin typeface="Arial Bold"/>
                <a:ea typeface="Arial Bold"/>
                <a:cs typeface="Arial Bold"/>
                <a:sym typeface="Arial Bold"/>
              </a:rPr>
              <a:t>SENIOR LIBRARIAN</a:t>
            </a:r>
          </a:p>
          <a:p>
            <a:pPr>
              <a:lnSpc>
                <a:spcPts val="1752"/>
              </a:lnSpc>
            </a:pPr>
            <a:endParaRPr lang="en-US" sz="1622" b="1">
              <a:solidFill>
                <a:srgbClr val="000000"/>
              </a:solidFill>
              <a:latin typeface="Arial Bold"/>
              <a:ea typeface="Arial Bold"/>
              <a:cs typeface="Arial Bold"/>
              <a:sym typeface="Arial Bold"/>
            </a:endParaRPr>
          </a:p>
          <a:p>
            <a:pPr>
              <a:lnSpc>
                <a:spcPts val="1752"/>
              </a:lnSpc>
            </a:pPr>
            <a:r>
              <a:rPr lang="en-US" sz="1622" b="1">
                <a:solidFill>
                  <a:srgbClr val="000000"/>
                </a:solidFill>
                <a:latin typeface="Arial Bold"/>
                <a:ea typeface="Arial Bold"/>
                <a:cs typeface="Arial Bold"/>
                <a:sym typeface="Arial Bold"/>
              </a:rPr>
              <a:t>TUN ABDUL RAZAK LIBRARY</a:t>
            </a:r>
          </a:p>
          <a:p>
            <a:pPr>
              <a:lnSpc>
                <a:spcPts val="1752"/>
              </a:lnSpc>
            </a:pPr>
            <a:r>
              <a:rPr lang="en-US" sz="1622" b="1">
                <a:solidFill>
                  <a:srgbClr val="000000"/>
                </a:solidFill>
                <a:latin typeface="Arial Bold"/>
                <a:ea typeface="Arial Bold"/>
                <a:cs typeface="Arial Bold"/>
                <a:sym typeface="Arial Bold"/>
              </a:rPr>
              <a:t>(LAW)</a:t>
            </a:r>
          </a:p>
          <a:p>
            <a:pPr>
              <a:lnSpc>
                <a:spcPts val="1752"/>
              </a:lnSpc>
            </a:pPr>
            <a:endParaRPr lang="en-US" sz="1622" b="1">
              <a:solidFill>
                <a:srgbClr val="000000"/>
              </a:solidFill>
              <a:latin typeface="Arial Bold"/>
              <a:ea typeface="Arial Bold"/>
              <a:cs typeface="Arial Bold"/>
              <a:sym typeface="Arial Bold"/>
            </a:endParaRPr>
          </a:p>
          <a:p>
            <a:pPr>
              <a:lnSpc>
                <a:spcPts val="1752"/>
              </a:lnSpc>
            </a:pPr>
            <a:r>
              <a:rPr lang="en-US" sz="1622" b="1">
                <a:solidFill>
                  <a:srgbClr val="000000"/>
                </a:solidFill>
                <a:latin typeface="Arial Bold"/>
                <a:ea typeface="Arial Bold"/>
                <a:cs typeface="Arial Bold"/>
                <a:sym typeface="Arial Bold"/>
              </a:rPr>
              <a:t>03-5544 3738</a:t>
            </a:r>
          </a:p>
          <a:p>
            <a:pPr>
              <a:lnSpc>
                <a:spcPts val="1752"/>
              </a:lnSpc>
            </a:pPr>
            <a:r>
              <a:rPr lang="en-US" sz="1622" b="1">
                <a:solidFill>
                  <a:srgbClr val="000000"/>
                </a:solidFill>
                <a:latin typeface="Arial Bold"/>
                <a:ea typeface="Arial Bold"/>
                <a:cs typeface="Arial Bold"/>
                <a:sym typeface="Arial Bold"/>
              </a:rPr>
              <a:t>hanani_rojikin@uitm.edu.my</a:t>
            </a:r>
          </a:p>
        </p:txBody>
      </p:sp>
      <p:sp>
        <p:nvSpPr>
          <p:cNvPr id="13" name="TextBox 13"/>
          <p:cNvSpPr txBox="1"/>
          <p:nvPr/>
        </p:nvSpPr>
        <p:spPr>
          <a:xfrm>
            <a:off x="12076442" y="1919016"/>
            <a:ext cx="4081709" cy="1846659"/>
          </a:xfrm>
          <a:prstGeom prst="rect">
            <a:avLst/>
          </a:prstGeom>
        </p:spPr>
        <p:txBody>
          <a:bodyPr lIns="0" tIns="0" rIns="0" bIns="0" rtlCol="0" anchor="t">
            <a:spAutoFit/>
          </a:bodyPr>
          <a:lstStyle/>
          <a:p>
            <a:pPr>
              <a:lnSpc>
                <a:spcPts val="1752"/>
              </a:lnSpc>
            </a:pPr>
            <a:r>
              <a:rPr lang="en-US" sz="1622" b="1" dirty="0">
                <a:solidFill>
                  <a:srgbClr val="000000"/>
                </a:solidFill>
                <a:latin typeface="Arimo Bold"/>
                <a:ea typeface="Arimo Bold"/>
                <a:cs typeface="Arimo Bold"/>
                <a:sym typeface="Arimo Bold"/>
              </a:rPr>
              <a:t>MASNIDA HANIM BINTI ROJIKIN</a:t>
            </a:r>
          </a:p>
          <a:p>
            <a:pPr>
              <a:lnSpc>
                <a:spcPts val="1752"/>
              </a:lnSpc>
            </a:pPr>
            <a:r>
              <a:rPr lang="en-US" sz="1622" b="1" dirty="0">
                <a:solidFill>
                  <a:srgbClr val="000000"/>
                </a:solidFill>
                <a:latin typeface="Arial Bold"/>
                <a:ea typeface="Arial Bold"/>
                <a:cs typeface="Arial Bold"/>
                <a:sym typeface="Arial Bold"/>
              </a:rPr>
              <a:t>SENIOR LIBRARIAN</a:t>
            </a:r>
          </a:p>
          <a:p>
            <a:pPr>
              <a:lnSpc>
                <a:spcPts val="1752"/>
              </a:lnSpc>
            </a:pPr>
            <a:endParaRPr lang="en-US" sz="1622" b="1" dirty="0">
              <a:solidFill>
                <a:srgbClr val="000000"/>
              </a:solidFill>
              <a:latin typeface="Arial Bold"/>
              <a:ea typeface="Arial Bold"/>
              <a:cs typeface="Arial Bold"/>
              <a:sym typeface="Arial Bold"/>
            </a:endParaRPr>
          </a:p>
          <a:p>
            <a:pPr>
              <a:lnSpc>
                <a:spcPts val="1752"/>
              </a:lnSpc>
            </a:pPr>
            <a:r>
              <a:rPr lang="en-US" sz="1622" b="1" dirty="0">
                <a:solidFill>
                  <a:srgbClr val="000000"/>
                </a:solidFill>
                <a:latin typeface="Arial Bold"/>
                <a:ea typeface="Arial Bold"/>
                <a:cs typeface="Arial Bold"/>
                <a:sym typeface="Arial Bold"/>
              </a:rPr>
              <a:t>TUN ABDUL RAZAK LIBRARY</a:t>
            </a:r>
          </a:p>
          <a:p>
            <a:pPr>
              <a:lnSpc>
                <a:spcPts val="1752"/>
              </a:lnSpc>
            </a:pPr>
            <a:r>
              <a:rPr lang="en-US" sz="1622" b="1" dirty="0">
                <a:solidFill>
                  <a:srgbClr val="000000"/>
                </a:solidFill>
                <a:latin typeface="Arial Bold"/>
                <a:ea typeface="Arial Bold"/>
                <a:cs typeface="Arial Bold"/>
                <a:sym typeface="Arial Bold"/>
              </a:rPr>
              <a:t>(ENGINEERING)</a:t>
            </a:r>
          </a:p>
          <a:p>
            <a:pPr>
              <a:lnSpc>
                <a:spcPts val="1752"/>
              </a:lnSpc>
            </a:pPr>
            <a:endParaRPr lang="en-US" sz="1622" b="1" dirty="0">
              <a:solidFill>
                <a:srgbClr val="000000"/>
              </a:solidFill>
              <a:latin typeface="Arial Bold"/>
              <a:ea typeface="Arial Bold"/>
              <a:cs typeface="Arial Bold"/>
              <a:sym typeface="Arial Bold"/>
            </a:endParaRPr>
          </a:p>
          <a:p>
            <a:pPr>
              <a:lnSpc>
                <a:spcPts val="1752"/>
              </a:lnSpc>
            </a:pPr>
            <a:r>
              <a:rPr lang="en-US" sz="1622" b="1" dirty="0">
                <a:solidFill>
                  <a:srgbClr val="000000"/>
                </a:solidFill>
                <a:latin typeface="Arial Bold"/>
                <a:ea typeface="Arial Bold"/>
                <a:cs typeface="Arial Bold"/>
                <a:sym typeface="Arial Bold"/>
              </a:rPr>
              <a:t>03-5544 3812</a:t>
            </a:r>
          </a:p>
          <a:p>
            <a:pPr>
              <a:lnSpc>
                <a:spcPts val="1752"/>
              </a:lnSpc>
            </a:pPr>
            <a:r>
              <a:rPr lang="en-US" sz="1622" b="1" dirty="0">
                <a:solidFill>
                  <a:srgbClr val="000000"/>
                </a:solidFill>
                <a:latin typeface="Arial Bold"/>
                <a:ea typeface="Arial Bold"/>
                <a:cs typeface="Arial Bold"/>
                <a:sym typeface="Arial Bold"/>
              </a:rPr>
              <a:t>idahanim@uitm.edu.my</a:t>
            </a:r>
          </a:p>
        </p:txBody>
      </p:sp>
      <p:sp>
        <p:nvSpPr>
          <p:cNvPr id="14" name="TextBox 14"/>
          <p:cNvSpPr txBox="1"/>
          <p:nvPr/>
        </p:nvSpPr>
        <p:spPr>
          <a:xfrm>
            <a:off x="360632" y="433379"/>
            <a:ext cx="15357833" cy="602729"/>
          </a:xfrm>
          <a:prstGeom prst="rect">
            <a:avLst/>
          </a:prstGeom>
        </p:spPr>
        <p:txBody>
          <a:bodyPr lIns="0" tIns="0" rIns="0" bIns="0" rtlCol="0" anchor="t">
            <a:spAutoFit/>
          </a:bodyPr>
          <a:lstStyle/>
          <a:p>
            <a:pPr algn="ctr">
              <a:lnSpc>
                <a:spcPts val="4691"/>
              </a:lnSpc>
            </a:pPr>
            <a:r>
              <a:rPr lang="en-US" sz="4599">
                <a:solidFill>
                  <a:srgbClr val="000000"/>
                </a:solidFill>
                <a:latin typeface="Norwester"/>
                <a:ea typeface="Norwester"/>
                <a:cs typeface="Norwester"/>
                <a:sym typeface="Norwester"/>
              </a:rPr>
              <a:t>USER EDUCATION TEAM (FACULTY LIBRARIES)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C445CF-415E-48DC-97E0-2F147923AF9A}"/>
              </a:ext>
            </a:extLst>
          </p:cNvPr>
          <p:cNvPicPr>
            <a:picLocks noChangeAspect="1"/>
          </p:cNvPicPr>
          <p:nvPr/>
        </p:nvPicPr>
        <p:blipFill>
          <a:blip r:embed="rId2"/>
          <a:stretch>
            <a:fillRect/>
          </a:stretch>
        </p:blipFill>
        <p:spPr>
          <a:xfrm>
            <a:off x="0" y="-2"/>
            <a:ext cx="18288000" cy="10287000"/>
          </a:xfrm>
          <a:prstGeom prst="rect">
            <a:avLst/>
          </a:prstGeom>
        </p:spPr>
      </p:pic>
      <p:grpSp>
        <p:nvGrpSpPr>
          <p:cNvPr id="19" name="Group 18">
            <a:extLst>
              <a:ext uri="{FF2B5EF4-FFF2-40B4-BE49-F238E27FC236}">
                <a16:creationId xmlns:a16="http://schemas.microsoft.com/office/drawing/2014/main" id="{35653B99-D59D-4A14-A18A-9C43E11C6BA2}"/>
              </a:ext>
            </a:extLst>
          </p:cNvPr>
          <p:cNvGrpSpPr/>
          <p:nvPr/>
        </p:nvGrpSpPr>
        <p:grpSpPr>
          <a:xfrm>
            <a:off x="1645597" y="257613"/>
            <a:ext cx="10030859" cy="924711"/>
            <a:chOff x="881349" y="1177627"/>
            <a:chExt cx="4613304" cy="884276"/>
          </a:xfrm>
        </p:grpSpPr>
        <p:grpSp>
          <p:nvGrpSpPr>
            <p:cNvPr id="20" name="Group 19">
              <a:extLst>
                <a:ext uri="{FF2B5EF4-FFF2-40B4-BE49-F238E27FC236}">
                  <a16:creationId xmlns:a16="http://schemas.microsoft.com/office/drawing/2014/main" id="{7959FC25-C9A7-46DA-8971-2347D948DC5B}"/>
                </a:ext>
              </a:extLst>
            </p:cNvPr>
            <p:cNvGrpSpPr/>
            <p:nvPr/>
          </p:nvGrpSpPr>
          <p:grpSpPr>
            <a:xfrm>
              <a:off x="881349" y="1177627"/>
              <a:ext cx="4613304" cy="828967"/>
              <a:chOff x="406400" y="30393"/>
              <a:chExt cx="5689600" cy="1210320"/>
            </a:xfrm>
            <a:solidFill>
              <a:srgbClr val="002060"/>
            </a:solidFill>
          </p:grpSpPr>
          <p:sp>
            <p:nvSpPr>
              <p:cNvPr id="24" name="Rectangle: Rounded Corners 23">
                <a:extLst>
                  <a:ext uri="{FF2B5EF4-FFF2-40B4-BE49-F238E27FC236}">
                    <a16:creationId xmlns:a16="http://schemas.microsoft.com/office/drawing/2014/main" id="{91EC9F15-6BAF-425E-A162-156509E0806C}"/>
                  </a:ext>
                </a:extLst>
              </p:cNvPr>
              <p:cNvSpPr/>
              <p:nvPr/>
            </p:nvSpPr>
            <p:spPr>
              <a:xfrm>
                <a:off x="406400" y="30393"/>
                <a:ext cx="5689600" cy="1210320"/>
              </a:xfrm>
              <a:prstGeom prst="round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MY" sz="2700"/>
              </a:p>
            </p:txBody>
          </p:sp>
          <p:sp>
            <p:nvSpPr>
              <p:cNvPr id="25" name="Rectangle: Rounded Corners 5">
                <a:extLst>
                  <a:ext uri="{FF2B5EF4-FFF2-40B4-BE49-F238E27FC236}">
                    <a16:creationId xmlns:a16="http://schemas.microsoft.com/office/drawing/2014/main" id="{28C21DE1-1A36-44C5-A94C-A6E6C43886AE}"/>
                  </a:ext>
                </a:extLst>
              </p:cNvPr>
              <p:cNvSpPr txBox="1"/>
              <p:nvPr/>
            </p:nvSpPr>
            <p:spPr>
              <a:xfrm>
                <a:off x="465483" y="89476"/>
                <a:ext cx="5571434" cy="10921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22580" tIns="0" rIns="322580" bIns="0" numCol="1" spcCol="1270" anchor="ctr" anchorCtr="0">
                <a:noAutofit/>
              </a:bodyPr>
              <a:lstStyle/>
              <a:p>
                <a:pPr defTabSz="2733675">
                  <a:lnSpc>
                    <a:spcPct val="90000"/>
                  </a:lnSpc>
                  <a:spcBef>
                    <a:spcPct val="0"/>
                  </a:spcBef>
                  <a:spcAft>
                    <a:spcPct val="35000"/>
                  </a:spcAft>
                </a:pPr>
                <a:endParaRPr lang="en-MY" sz="6150" dirty="0"/>
              </a:p>
            </p:txBody>
          </p:sp>
        </p:grpSp>
        <p:sp>
          <p:nvSpPr>
            <p:cNvPr id="23" name="Title 1">
              <a:extLst>
                <a:ext uri="{FF2B5EF4-FFF2-40B4-BE49-F238E27FC236}">
                  <a16:creationId xmlns:a16="http://schemas.microsoft.com/office/drawing/2014/main" id="{7666CCD8-F521-4815-B60D-0FC762133D84}"/>
                </a:ext>
              </a:extLst>
            </p:cNvPr>
            <p:cNvSpPr txBox="1">
              <a:spLocks/>
            </p:cNvSpPr>
            <p:nvPr/>
          </p:nvSpPr>
          <p:spPr>
            <a:xfrm>
              <a:off x="905301" y="1232936"/>
              <a:ext cx="4565399" cy="828967"/>
            </a:xfrm>
            <a:prstGeom prst="rect">
              <a:avLst/>
            </a:prstGeom>
          </p:spPr>
          <p:txBody>
            <a:bodyPr vert="horz" lIns="137160" tIns="68580" rIns="137160" bIns="6858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Calibri" panose="020F0502020204030204" pitchFamily="34" charset="0"/>
                  <a:cs typeface="Calibri" panose="020F0502020204030204" pitchFamily="34" charset="0"/>
                </a:rPr>
                <a:t>ATTENDANCE</a:t>
              </a:r>
              <a:endParaRPr lang="en-MY" sz="5400" b="1" dirty="0">
                <a:solidFill>
                  <a:schemeClr val="bg1"/>
                </a:solidFill>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D6711B3E-919A-A69F-594D-B8F95C77A0D2}"/>
              </a:ext>
            </a:extLst>
          </p:cNvPr>
          <p:cNvPicPr>
            <a:picLocks noChangeAspect="1"/>
          </p:cNvPicPr>
          <p:nvPr/>
        </p:nvPicPr>
        <p:blipFill>
          <a:blip r:embed="rId3"/>
          <a:stretch>
            <a:fillRect/>
          </a:stretch>
        </p:blipFill>
        <p:spPr>
          <a:xfrm>
            <a:off x="6358726" y="1761787"/>
            <a:ext cx="5317730" cy="7141580"/>
          </a:xfrm>
          <a:prstGeom prst="rect">
            <a:avLst/>
          </a:prstGeom>
        </p:spPr>
      </p:pic>
      <p:sp>
        <p:nvSpPr>
          <p:cNvPr id="2" name="Rectangle 1">
            <a:extLst>
              <a:ext uri="{FF2B5EF4-FFF2-40B4-BE49-F238E27FC236}">
                <a16:creationId xmlns:a16="http://schemas.microsoft.com/office/drawing/2014/main" id="{1F59C2C8-926B-785C-DB62-3EFDCD366EB9}"/>
              </a:ext>
            </a:extLst>
          </p:cNvPr>
          <p:cNvSpPr/>
          <p:nvPr/>
        </p:nvSpPr>
        <p:spPr>
          <a:xfrm rot="19431877">
            <a:off x="5297508" y="3584089"/>
            <a:ext cx="7420098" cy="1384995"/>
          </a:xfrm>
          <a:prstGeom prst="rect">
            <a:avLst/>
          </a:prstGeom>
          <a:solidFill>
            <a:srgbClr val="FF0000"/>
          </a:solidFill>
        </p:spPr>
        <p:txBody>
          <a:bodyPr wrap="square" lIns="137160" tIns="68580" rIns="137160" bIns="68580">
            <a:spAutoFit/>
          </a:bodyPr>
          <a:lstStyle/>
          <a:p>
            <a:pPr algn="ctr"/>
            <a:r>
              <a:rPr lang="en-US" sz="81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SAMPLE</a:t>
            </a:r>
          </a:p>
        </p:txBody>
      </p:sp>
    </p:spTree>
    <p:extLst>
      <p:ext uri="{BB962C8B-B14F-4D97-AF65-F5344CB8AC3E}">
        <p14:creationId xmlns:p14="http://schemas.microsoft.com/office/powerpoint/2010/main" val="2204525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C445CF-415E-48DC-97E0-2F147923AF9A}"/>
              </a:ext>
            </a:extLst>
          </p:cNvPr>
          <p:cNvPicPr>
            <a:picLocks noChangeAspect="1"/>
          </p:cNvPicPr>
          <p:nvPr/>
        </p:nvPicPr>
        <p:blipFill>
          <a:blip r:embed="rId2"/>
          <a:stretch>
            <a:fillRect/>
          </a:stretch>
        </p:blipFill>
        <p:spPr>
          <a:xfrm>
            <a:off x="-2" y="0"/>
            <a:ext cx="18288000" cy="10287000"/>
          </a:xfrm>
          <a:prstGeom prst="rect">
            <a:avLst/>
          </a:prstGeom>
        </p:spPr>
      </p:pic>
      <p:grpSp>
        <p:nvGrpSpPr>
          <p:cNvPr id="19" name="Group 18">
            <a:extLst>
              <a:ext uri="{FF2B5EF4-FFF2-40B4-BE49-F238E27FC236}">
                <a16:creationId xmlns:a16="http://schemas.microsoft.com/office/drawing/2014/main" id="{35653B99-D59D-4A14-A18A-9C43E11C6BA2}"/>
              </a:ext>
            </a:extLst>
          </p:cNvPr>
          <p:cNvGrpSpPr/>
          <p:nvPr/>
        </p:nvGrpSpPr>
        <p:grpSpPr>
          <a:xfrm>
            <a:off x="1645597" y="257613"/>
            <a:ext cx="10030859" cy="924711"/>
            <a:chOff x="881349" y="1177627"/>
            <a:chExt cx="4613304" cy="884276"/>
          </a:xfrm>
        </p:grpSpPr>
        <p:grpSp>
          <p:nvGrpSpPr>
            <p:cNvPr id="20" name="Group 19">
              <a:extLst>
                <a:ext uri="{FF2B5EF4-FFF2-40B4-BE49-F238E27FC236}">
                  <a16:creationId xmlns:a16="http://schemas.microsoft.com/office/drawing/2014/main" id="{7959FC25-C9A7-46DA-8971-2347D948DC5B}"/>
                </a:ext>
              </a:extLst>
            </p:cNvPr>
            <p:cNvGrpSpPr/>
            <p:nvPr/>
          </p:nvGrpSpPr>
          <p:grpSpPr>
            <a:xfrm>
              <a:off x="881349" y="1177627"/>
              <a:ext cx="4613304" cy="828967"/>
              <a:chOff x="406400" y="30393"/>
              <a:chExt cx="5689600" cy="1210320"/>
            </a:xfrm>
            <a:solidFill>
              <a:srgbClr val="002060"/>
            </a:solidFill>
          </p:grpSpPr>
          <p:sp>
            <p:nvSpPr>
              <p:cNvPr id="24" name="Rectangle: Rounded Corners 23">
                <a:extLst>
                  <a:ext uri="{FF2B5EF4-FFF2-40B4-BE49-F238E27FC236}">
                    <a16:creationId xmlns:a16="http://schemas.microsoft.com/office/drawing/2014/main" id="{91EC9F15-6BAF-425E-A162-156509E0806C}"/>
                  </a:ext>
                </a:extLst>
              </p:cNvPr>
              <p:cNvSpPr/>
              <p:nvPr/>
            </p:nvSpPr>
            <p:spPr>
              <a:xfrm>
                <a:off x="406400" y="30393"/>
                <a:ext cx="5689600" cy="1210320"/>
              </a:xfrm>
              <a:prstGeom prst="round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MY" sz="2700"/>
              </a:p>
            </p:txBody>
          </p:sp>
          <p:sp>
            <p:nvSpPr>
              <p:cNvPr id="25" name="Rectangle: Rounded Corners 5">
                <a:extLst>
                  <a:ext uri="{FF2B5EF4-FFF2-40B4-BE49-F238E27FC236}">
                    <a16:creationId xmlns:a16="http://schemas.microsoft.com/office/drawing/2014/main" id="{28C21DE1-1A36-44C5-A94C-A6E6C43886AE}"/>
                  </a:ext>
                </a:extLst>
              </p:cNvPr>
              <p:cNvSpPr txBox="1"/>
              <p:nvPr/>
            </p:nvSpPr>
            <p:spPr>
              <a:xfrm>
                <a:off x="465483" y="89476"/>
                <a:ext cx="5571434" cy="10921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22580" tIns="0" rIns="322580" bIns="0" numCol="1" spcCol="1270" anchor="ctr" anchorCtr="0">
                <a:noAutofit/>
              </a:bodyPr>
              <a:lstStyle/>
              <a:p>
                <a:pPr defTabSz="2733675">
                  <a:lnSpc>
                    <a:spcPct val="90000"/>
                  </a:lnSpc>
                  <a:spcBef>
                    <a:spcPct val="0"/>
                  </a:spcBef>
                  <a:spcAft>
                    <a:spcPct val="35000"/>
                  </a:spcAft>
                </a:pPr>
                <a:endParaRPr lang="en-MY" sz="6150" dirty="0"/>
              </a:p>
            </p:txBody>
          </p:sp>
        </p:grpSp>
        <p:sp>
          <p:nvSpPr>
            <p:cNvPr id="23" name="Title 1">
              <a:extLst>
                <a:ext uri="{FF2B5EF4-FFF2-40B4-BE49-F238E27FC236}">
                  <a16:creationId xmlns:a16="http://schemas.microsoft.com/office/drawing/2014/main" id="{7666CCD8-F521-4815-B60D-0FC762133D84}"/>
                </a:ext>
              </a:extLst>
            </p:cNvPr>
            <p:cNvSpPr txBox="1">
              <a:spLocks/>
            </p:cNvSpPr>
            <p:nvPr/>
          </p:nvSpPr>
          <p:spPr>
            <a:xfrm>
              <a:off x="905301" y="1232936"/>
              <a:ext cx="4565399" cy="828967"/>
            </a:xfrm>
            <a:prstGeom prst="rect">
              <a:avLst/>
            </a:prstGeom>
          </p:spPr>
          <p:txBody>
            <a:bodyPr vert="horz" lIns="137160" tIns="68580" rIns="137160" bIns="6858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Calibri" panose="020F0502020204030204" pitchFamily="34" charset="0"/>
                  <a:cs typeface="Calibri" panose="020F0502020204030204" pitchFamily="34" charset="0"/>
                </a:rPr>
                <a:t>SURVEY</a:t>
              </a:r>
              <a:endParaRPr lang="en-MY" sz="5400" b="1" dirty="0">
                <a:solidFill>
                  <a:schemeClr val="bg1"/>
                </a:solidFill>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id="{E573AC15-94FD-2749-994F-F15ED302CF48}"/>
              </a:ext>
            </a:extLst>
          </p:cNvPr>
          <p:cNvPicPr>
            <a:picLocks noChangeAspect="1"/>
          </p:cNvPicPr>
          <p:nvPr/>
        </p:nvPicPr>
        <p:blipFill>
          <a:blip r:embed="rId3"/>
          <a:stretch>
            <a:fillRect/>
          </a:stretch>
        </p:blipFill>
        <p:spPr>
          <a:xfrm>
            <a:off x="6754058" y="2309136"/>
            <a:ext cx="4779885" cy="6432930"/>
          </a:xfrm>
          <a:prstGeom prst="rect">
            <a:avLst/>
          </a:prstGeom>
        </p:spPr>
      </p:pic>
      <p:sp>
        <p:nvSpPr>
          <p:cNvPr id="2" name="Rectangle 1">
            <a:extLst>
              <a:ext uri="{FF2B5EF4-FFF2-40B4-BE49-F238E27FC236}">
                <a16:creationId xmlns:a16="http://schemas.microsoft.com/office/drawing/2014/main" id="{E2348F2C-1407-37D5-0FE9-2636914EBF74}"/>
              </a:ext>
            </a:extLst>
          </p:cNvPr>
          <p:cNvSpPr/>
          <p:nvPr/>
        </p:nvSpPr>
        <p:spPr>
          <a:xfrm rot="19431877">
            <a:off x="5646423" y="4538290"/>
            <a:ext cx="7420098" cy="1384995"/>
          </a:xfrm>
          <a:prstGeom prst="rect">
            <a:avLst/>
          </a:prstGeom>
          <a:solidFill>
            <a:srgbClr val="FF0000"/>
          </a:solidFill>
        </p:spPr>
        <p:txBody>
          <a:bodyPr wrap="square" lIns="137160" tIns="68580" rIns="137160" bIns="68580">
            <a:spAutoFit/>
          </a:bodyPr>
          <a:lstStyle/>
          <a:p>
            <a:pPr algn="ctr"/>
            <a:r>
              <a:rPr lang="en-US" sz="81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SAMPLE</a:t>
            </a:r>
          </a:p>
        </p:txBody>
      </p:sp>
    </p:spTree>
    <p:extLst>
      <p:ext uri="{BB962C8B-B14F-4D97-AF65-F5344CB8AC3E}">
        <p14:creationId xmlns:p14="http://schemas.microsoft.com/office/powerpoint/2010/main" val="2029339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2002146-F106-483B-8C4D-E251FF6B1B7F}"/>
              </a:ext>
            </a:extLst>
          </p:cNvPr>
          <p:cNvSpPr/>
          <p:nvPr/>
        </p:nvSpPr>
        <p:spPr>
          <a:xfrm>
            <a:off x="1" y="6877373"/>
            <a:ext cx="18287999" cy="27758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endParaRPr>
          </a:p>
        </p:txBody>
      </p:sp>
      <p:sp>
        <p:nvSpPr>
          <p:cNvPr id="3" name="TextBox 2">
            <a:extLst>
              <a:ext uri="{FF2B5EF4-FFF2-40B4-BE49-F238E27FC236}">
                <a16:creationId xmlns:a16="http://schemas.microsoft.com/office/drawing/2014/main" id="{020C8F30-9C91-4D39-A29C-BCE4134E41E9}"/>
              </a:ext>
            </a:extLst>
          </p:cNvPr>
          <p:cNvSpPr txBox="1"/>
          <p:nvPr/>
        </p:nvSpPr>
        <p:spPr>
          <a:xfrm>
            <a:off x="-7143" y="7264987"/>
            <a:ext cx="18288000" cy="1477328"/>
          </a:xfrm>
          <a:prstGeom prst="rect">
            <a:avLst/>
          </a:prstGeom>
          <a:noFill/>
        </p:spPr>
        <p:txBody>
          <a:bodyPr wrap="square" rtlCol="0" anchor="ctr">
            <a:spAutoFit/>
          </a:bodyPr>
          <a:lstStyle/>
          <a:p>
            <a:pPr algn="ctr"/>
            <a:r>
              <a:rPr lang="en-US" altLang="ko-KR" sz="9000" dirty="0">
                <a:solidFill>
                  <a:schemeClr val="bg1"/>
                </a:solidFill>
                <a:cs typeface="Arial" pitchFamily="34" charset="0"/>
              </a:rPr>
              <a:t>THANK YOU</a:t>
            </a:r>
            <a:endParaRPr lang="ko-KR" altLang="en-US" sz="9000" dirty="0">
              <a:solidFill>
                <a:schemeClr val="bg1"/>
              </a:solidFill>
              <a:cs typeface="Arial" pitchFamily="34" charset="0"/>
            </a:endParaRPr>
          </a:p>
        </p:txBody>
      </p:sp>
      <p:sp>
        <p:nvSpPr>
          <p:cNvPr id="4" name="TextBox 3">
            <a:extLst>
              <a:ext uri="{FF2B5EF4-FFF2-40B4-BE49-F238E27FC236}">
                <a16:creationId xmlns:a16="http://schemas.microsoft.com/office/drawing/2014/main" id="{298CF959-4651-4C64-A08C-8F2BDE46A824}"/>
              </a:ext>
            </a:extLst>
          </p:cNvPr>
          <p:cNvSpPr txBox="1"/>
          <p:nvPr/>
        </p:nvSpPr>
        <p:spPr>
          <a:xfrm>
            <a:off x="7143" y="8652808"/>
            <a:ext cx="18287778" cy="523348"/>
          </a:xfrm>
          <a:prstGeom prst="rect">
            <a:avLst/>
          </a:prstGeom>
          <a:noFill/>
        </p:spPr>
        <p:txBody>
          <a:bodyPr wrap="square" rtlCol="0" anchor="ctr">
            <a:spAutoFit/>
          </a:bodyPr>
          <a:lstStyle/>
          <a:p>
            <a:pPr algn="ctr"/>
            <a:r>
              <a:rPr lang="en-US" altLang="ko-KR" sz="2801" dirty="0">
                <a:solidFill>
                  <a:schemeClr val="bg1"/>
                </a:solidFill>
                <a:cs typeface="Arial" pitchFamily="34" charset="0"/>
              </a:rPr>
              <a:t>PERPUSTAKAAN TUN ABDUL RAZAK, UiTM</a:t>
            </a:r>
            <a:endParaRPr lang="ko-KR" altLang="en-US" sz="2801" dirty="0">
              <a:solidFill>
                <a:schemeClr val="bg1"/>
              </a:solidFill>
              <a:cs typeface="Arial" pitchFamily="34" charset="0"/>
            </a:endParaRPr>
          </a:p>
        </p:txBody>
      </p:sp>
      <p:grpSp>
        <p:nvGrpSpPr>
          <p:cNvPr id="5" name="Group 4">
            <a:extLst>
              <a:ext uri="{FF2B5EF4-FFF2-40B4-BE49-F238E27FC236}">
                <a16:creationId xmlns:a16="http://schemas.microsoft.com/office/drawing/2014/main" id="{A795E6C6-E728-4964-884A-D05AE1EA6B1A}"/>
              </a:ext>
            </a:extLst>
          </p:cNvPr>
          <p:cNvGrpSpPr/>
          <p:nvPr/>
        </p:nvGrpSpPr>
        <p:grpSpPr>
          <a:xfrm>
            <a:off x="8479122" y="9764669"/>
            <a:ext cx="1322613" cy="205740"/>
            <a:chOff x="5215346" y="150098"/>
            <a:chExt cx="881742" cy="137160"/>
          </a:xfrm>
          <a:solidFill>
            <a:schemeClr val="bg1"/>
          </a:solidFill>
        </p:grpSpPr>
        <p:sp>
          <p:nvSpPr>
            <p:cNvPr id="6" name="Rectangle 5">
              <a:extLst>
                <a:ext uri="{FF2B5EF4-FFF2-40B4-BE49-F238E27FC236}">
                  <a16:creationId xmlns:a16="http://schemas.microsoft.com/office/drawing/2014/main" id="{C04EA634-8988-45C1-85E2-AF0B27F4A83E}"/>
                </a:ext>
              </a:extLst>
            </p:cNvPr>
            <p:cNvSpPr/>
            <p:nvPr userDrawn="1"/>
          </p:nvSpPr>
          <p:spPr>
            <a:xfrm>
              <a:off x="5215346"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endParaRPr>
            </a:p>
          </p:txBody>
        </p:sp>
        <p:sp>
          <p:nvSpPr>
            <p:cNvPr id="7" name="Rectangle 6">
              <a:extLst>
                <a:ext uri="{FF2B5EF4-FFF2-40B4-BE49-F238E27FC236}">
                  <a16:creationId xmlns:a16="http://schemas.microsoft.com/office/drawing/2014/main" id="{CC4C736D-D4E2-4A6E-AA8F-A39527332EED}"/>
                </a:ext>
              </a:extLst>
            </p:cNvPr>
            <p:cNvSpPr/>
            <p:nvPr userDrawn="1"/>
          </p:nvSpPr>
          <p:spPr>
            <a:xfrm>
              <a:off x="5463540"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endParaRPr>
            </a:p>
          </p:txBody>
        </p:sp>
        <p:sp>
          <p:nvSpPr>
            <p:cNvPr id="8" name="Rectangle 7">
              <a:extLst>
                <a:ext uri="{FF2B5EF4-FFF2-40B4-BE49-F238E27FC236}">
                  <a16:creationId xmlns:a16="http://schemas.microsoft.com/office/drawing/2014/main" id="{F3568D6C-739E-4E50-A44F-D75A571CD193}"/>
                </a:ext>
              </a:extLst>
            </p:cNvPr>
            <p:cNvSpPr/>
            <p:nvPr userDrawn="1"/>
          </p:nvSpPr>
          <p:spPr>
            <a:xfrm>
              <a:off x="5711734"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endParaRPr>
            </a:p>
          </p:txBody>
        </p:sp>
        <p:sp>
          <p:nvSpPr>
            <p:cNvPr id="9" name="Rectangle 8">
              <a:extLst>
                <a:ext uri="{FF2B5EF4-FFF2-40B4-BE49-F238E27FC236}">
                  <a16:creationId xmlns:a16="http://schemas.microsoft.com/office/drawing/2014/main" id="{EBA573B1-77EB-4AC0-8EBD-1465AB9FB4E4}"/>
                </a:ext>
              </a:extLst>
            </p:cNvPr>
            <p:cNvSpPr/>
            <p:nvPr userDrawn="1"/>
          </p:nvSpPr>
          <p:spPr>
            <a:xfrm>
              <a:off x="5959928"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endParaRPr>
            </a:p>
          </p:txBody>
        </p:sp>
      </p:grpSp>
      <p:grpSp>
        <p:nvGrpSpPr>
          <p:cNvPr id="10" name="Group 9">
            <a:extLst>
              <a:ext uri="{FF2B5EF4-FFF2-40B4-BE49-F238E27FC236}">
                <a16:creationId xmlns:a16="http://schemas.microsoft.com/office/drawing/2014/main" id="{520FA3AE-1B39-46DB-BAFE-D2046864A49D}"/>
              </a:ext>
            </a:extLst>
          </p:cNvPr>
          <p:cNvGrpSpPr/>
          <p:nvPr/>
        </p:nvGrpSpPr>
        <p:grpSpPr>
          <a:xfrm>
            <a:off x="8479122" y="6531902"/>
            <a:ext cx="1322613" cy="205740"/>
            <a:chOff x="5215346" y="150098"/>
            <a:chExt cx="881742" cy="137160"/>
          </a:xfrm>
          <a:solidFill>
            <a:schemeClr val="bg1"/>
          </a:solidFill>
        </p:grpSpPr>
        <p:sp>
          <p:nvSpPr>
            <p:cNvPr id="11" name="Rectangle 10">
              <a:extLst>
                <a:ext uri="{FF2B5EF4-FFF2-40B4-BE49-F238E27FC236}">
                  <a16:creationId xmlns:a16="http://schemas.microsoft.com/office/drawing/2014/main" id="{DA10EB0C-9DDA-4075-8757-A5A0E29DAF88}"/>
                </a:ext>
              </a:extLst>
            </p:cNvPr>
            <p:cNvSpPr/>
            <p:nvPr userDrawn="1"/>
          </p:nvSpPr>
          <p:spPr>
            <a:xfrm>
              <a:off x="5215346"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endParaRPr>
            </a:p>
          </p:txBody>
        </p:sp>
        <p:sp>
          <p:nvSpPr>
            <p:cNvPr id="12" name="Rectangle 11">
              <a:extLst>
                <a:ext uri="{FF2B5EF4-FFF2-40B4-BE49-F238E27FC236}">
                  <a16:creationId xmlns:a16="http://schemas.microsoft.com/office/drawing/2014/main" id="{1EA331E6-CA97-412D-8FE9-C2A5CB52D369}"/>
                </a:ext>
              </a:extLst>
            </p:cNvPr>
            <p:cNvSpPr/>
            <p:nvPr userDrawn="1"/>
          </p:nvSpPr>
          <p:spPr>
            <a:xfrm>
              <a:off x="5463540"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endParaRPr>
            </a:p>
          </p:txBody>
        </p:sp>
        <p:sp>
          <p:nvSpPr>
            <p:cNvPr id="13" name="Rectangle 12">
              <a:extLst>
                <a:ext uri="{FF2B5EF4-FFF2-40B4-BE49-F238E27FC236}">
                  <a16:creationId xmlns:a16="http://schemas.microsoft.com/office/drawing/2014/main" id="{BEFAFF58-7C0C-4719-940D-9F5B7CFFC068}"/>
                </a:ext>
              </a:extLst>
            </p:cNvPr>
            <p:cNvSpPr/>
            <p:nvPr userDrawn="1"/>
          </p:nvSpPr>
          <p:spPr>
            <a:xfrm>
              <a:off x="5711734"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endParaRPr>
            </a:p>
          </p:txBody>
        </p:sp>
        <p:sp>
          <p:nvSpPr>
            <p:cNvPr id="14" name="Rectangle 13">
              <a:extLst>
                <a:ext uri="{FF2B5EF4-FFF2-40B4-BE49-F238E27FC236}">
                  <a16:creationId xmlns:a16="http://schemas.microsoft.com/office/drawing/2014/main" id="{12D800E5-985C-4788-AF1F-0565AA8BB2D3}"/>
                </a:ext>
              </a:extLst>
            </p:cNvPr>
            <p:cNvSpPr/>
            <p:nvPr userDrawn="1"/>
          </p:nvSpPr>
          <p:spPr>
            <a:xfrm>
              <a:off x="5959928"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bg1"/>
                </a:solidFill>
              </a:endParaRPr>
            </a:p>
          </p:txBody>
        </p:sp>
      </p:grpSp>
      <p:pic>
        <p:nvPicPr>
          <p:cNvPr id="16" name="Picture 15" descr="A picture containing indoor, wall, vessel, mug&#10;&#10;Description automatically generated">
            <a:extLst>
              <a:ext uri="{FF2B5EF4-FFF2-40B4-BE49-F238E27FC236}">
                <a16:creationId xmlns:a16="http://schemas.microsoft.com/office/drawing/2014/main" id="{DE960846-8E9E-4671-972B-9E71F54609CD}"/>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14706" r="1" b="21941"/>
          <a:stretch/>
        </p:blipFill>
        <p:spPr>
          <a:xfrm>
            <a:off x="11022983" y="55262"/>
            <a:ext cx="7257876" cy="6913940"/>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effectLst>
            <a:glow>
              <a:schemeClr val="accent1">
                <a:alpha val="40000"/>
              </a:schemeClr>
            </a:glow>
            <a:softEdge rad="76200"/>
          </a:effectLst>
        </p:spPr>
      </p:pic>
    </p:spTree>
    <p:extLst>
      <p:ext uri="{BB962C8B-B14F-4D97-AF65-F5344CB8AC3E}">
        <p14:creationId xmlns:p14="http://schemas.microsoft.com/office/powerpoint/2010/main" val="3145426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7495749" y="4909622"/>
            <a:ext cx="10484372" cy="4993299"/>
          </a:xfrm>
          <a:custGeom>
            <a:avLst/>
            <a:gdLst/>
            <a:ahLst/>
            <a:cxnLst/>
            <a:rect l="l" t="t" r="r" b="b"/>
            <a:pathLst>
              <a:path w="10484372" h="4993299">
                <a:moveTo>
                  <a:pt x="0" y="0"/>
                </a:moveTo>
                <a:lnTo>
                  <a:pt x="10484372" y="0"/>
                </a:lnTo>
                <a:lnTo>
                  <a:pt x="10484372" y="4993299"/>
                </a:lnTo>
                <a:lnTo>
                  <a:pt x="0" y="4993299"/>
                </a:lnTo>
                <a:lnTo>
                  <a:pt x="0" y="0"/>
                </a:lnTo>
                <a:close/>
              </a:path>
            </a:pathLst>
          </a:custGeom>
          <a:blipFill>
            <a:blip r:embed="rId4"/>
            <a:stretch>
              <a:fillRect/>
            </a:stretch>
          </a:blipFill>
        </p:spPr>
        <p:txBody>
          <a:bodyPr/>
          <a:lstStyle/>
          <a:p>
            <a:endParaRPr lang="en-US"/>
          </a:p>
        </p:txBody>
      </p:sp>
      <p:sp>
        <p:nvSpPr>
          <p:cNvPr id="7" name="Freeform 7"/>
          <p:cNvSpPr/>
          <p:nvPr/>
        </p:nvSpPr>
        <p:spPr>
          <a:xfrm>
            <a:off x="13168915" y="5111965"/>
            <a:ext cx="1024520" cy="502015"/>
          </a:xfrm>
          <a:custGeom>
            <a:avLst/>
            <a:gdLst/>
            <a:ahLst/>
            <a:cxnLst/>
            <a:rect l="l" t="t" r="r" b="b"/>
            <a:pathLst>
              <a:path w="1024520" h="502015">
                <a:moveTo>
                  <a:pt x="0" y="0"/>
                </a:moveTo>
                <a:lnTo>
                  <a:pt x="1024520" y="0"/>
                </a:lnTo>
                <a:lnTo>
                  <a:pt x="1024520" y="502015"/>
                </a:lnTo>
                <a:lnTo>
                  <a:pt x="0" y="502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1331579" y="1115428"/>
            <a:ext cx="11191158" cy="1122765"/>
          </a:xfrm>
          <a:prstGeom prst="rect">
            <a:avLst/>
          </a:prstGeom>
        </p:spPr>
        <p:txBody>
          <a:bodyPr lIns="0" tIns="0" rIns="0" bIns="0" rtlCol="0" anchor="t">
            <a:spAutoFit/>
          </a:bodyPr>
          <a:lstStyle/>
          <a:p>
            <a:pPr algn="ctr">
              <a:lnSpc>
                <a:spcPts val="9161"/>
              </a:lnSpc>
              <a:spcBef>
                <a:spcPct val="0"/>
              </a:spcBef>
            </a:pPr>
            <a:r>
              <a:rPr lang="en-US" sz="6544">
                <a:solidFill>
                  <a:srgbClr val="000000"/>
                </a:solidFill>
                <a:latin typeface="League Spartan"/>
                <a:ea typeface="League Spartan"/>
                <a:cs typeface="League Spartan"/>
                <a:sym typeface="League Spartan"/>
              </a:rPr>
              <a:t>SCOPUS SOURCES LIST</a:t>
            </a:r>
          </a:p>
        </p:txBody>
      </p:sp>
      <p:sp>
        <p:nvSpPr>
          <p:cNvPr id="9" name="TextBox 9"/>
          <p:cNvSpPr txBox="1"/>
          <p:nvPr/>
        </p:nvSpPr>
        <p:spPr>
          <a:xfrm>
            <a:off x="2194880" y="2181043"/>
            <a:ext cx="15064420" cy="2930922"/>
          </a:xfrm>
          <a:prstGeom prst="rect">
            <a:avLst/>
          </a:prstGeom>
        </p:spPr>
        <p:txBody>
          <a:bodyPr lIns="0" tIns="0" rIns="0" bIns="0" rtlCol="0" anchor="t">
            <a:spAutoFit/>
          </a:bodyPr>
          <a:lstStyle/>
          <a:p>
            <a:pPr marL="509389" lvl="1" indent="-254694" algn="l">
              <a:lnSpc>
                <a:spcPts val="3303"/>
              </a:lnSpc>
              <a:buFont typeface="Arial"/>
              <a:buChar char="•"/>
            </a:pPr>
            <a:r>
              <a:rPr lang="en-US" sz="2359">
                <a:solidFill>
                  <a:srgbClr val="000000"/>
                </a:solidFill>
                <a:latin typeface="Montserrat"/>
                <a:ea typeface="Montserrat"/>
                <a:cs typeface="Montserrat"/>
                <a:sym typeface="Montserrat"/>
              </a:rPr>
              <a:t>The Scopus list of journals consists of indexed publications that area either serial or non-serial</a:t>
            </a:r>
          </a:p>
          <a:p>
            <a:pPr marL="509389" lvl="1" indent="-254694" algn="l">
              <a:lnSpc>
                <a:spcPts val="3303"/>
              </a:lnSpc>
              <a:buFont typeface="Arial"/>
              <a:buChar char="•"/>
            </a:pPr>
            <a:r>
              <a:rPr lang="en-US" sz="2359">
                <a:solidFill>
                  <a:srgbClr val="000000"/>
                </a:solidFill>
                <a:latin typeface="Montserrat"/>
                <a:ea typeface="Montserrat"/>
                <a:cs typeface="Montserrat"/>
                <a:sym typeface="Montserrat"/>
              </a:rPr>
              <a:t>Examples of serial publications are journals, annuals (such as reports, yearbook and directories), and book these are assigned on ISSN (International Standard Serial Number).</a:t>
            </a:r>
          </a:p>
          <a:p>
            <a:pPr marL="509389" lvl="1" indent="-254694" algn="l">
              <a:lnSpc>
                <a:spcPts val="3303"/>
              </a:lnSpc>
              <a:buFont typeface="Arial"/>
              <a:buChar char="•"/>
            </a:pPr>
            <a:r>
              <a:rPr lang="en-US" sz="2359">
                <a:solidFill>
                  <a:srgbClr val="000000"/>
                </a:solidFill>
                <a:latin typeface="Montserrat"/>
                <a:ea typeface="Montserrat"/>
                <a:cs typeface="Montserrat"/>
                <a:sym typeface="Montserrat"/>
              </a:rPr>
              <a:t>Non-serials include one-off books, monographs, reports, etc, and these are assigned an ISBN (International Book Number).</a:t>
            </a:r>
          </a:p>
          <a:p>
            <a:pPr marL="509389" lvl="1" indent="-254694" algn="l">
              <a:lnSpc>
                <a:spcPts val="3303"/>
              </a:lnSpc>
              <a:buFont typeface="Arial"/>
              <a:buChar char="•"/>
            </a:pPr>
            <a:r>
              <a:rPr lang="en-US" sz="2359">
                <a:solidFill>
                  <a:srgbClr val="000000"/>
                </a:solidFill>
                <a:latin typeface="Montserrat"/>
                <a:ea typeface="Montserrat"/>
                <a:cs typeface="Montserrat"/>
                <a:sym typeface="Montserrat"/>
              </a:rPr>
              <a:t>From the browse sources tab, you have the option to download a complete source title list to Microsoft Excel.</a:t>
            </a:r>
          </a:p>
        </p:txBody>
      </p:sp>
      <p:sp>
        <p:nvSpPr>
          <p:cNvPr id="10" name="Freeform 10"/>
          <p:cNvSpPr/>
          <p:nvPr/>
        </p:nvSpPr>
        <p:spPr>
          <a:xfrm>
            <a:off x="13928129" y="7755676"/>
            <a:ext cx="1696713" cy="831389"/>
          </a:xfrm>
          <a:custGeom>
            <a:avLst/>
            <a:gdLst/>
            <a:ahLst/>
            <a:cxnLst/>
            <a:rect l="l" t="t" r="r" b="b"/>
            <a:pathLst>
              <a:path w="1696713" h="831389">
                <a:moveTo>
                  <a:pt x="0" y="0"/>
                </a:moveTo>
                <a:lnTo>
                  <a:pt x="1696713" y="0"/>
                </a:lnTo>
                <a:lnTo>
                  <a:pt x="1696713" y="831390"/>
                </a:lnTo>
                <a:lnTo>
                  <a:pt x="0" y="8313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31579" y="2820080"/>
            <a:ext cx="11301259" cy="3898934"/>
          </a:xfrm>
          <a:custGeom>
            <a:avLst/>
            <a:gdLst/>
            <a:ahLst/>
            <a:cxnLst/>
            <a:rect l="l" t="t" r="r" b="b"/>
            <a:pathLst>
              <a:path w="11301259" h="3898934">
                <a:moveTo>
                  <a:pt x="0" y="0"/>
                </a:moveTo>
                <a:lnTo>
                  <a:pt x="11301259" y="0"/>
                </a:lnTo>
                <a:lnTo>
                  <a:pt x="11301259" y="3898934"/>
                </a:lnTo>
                <a:lnTo>
                  <a:pt x="0" y="3898934"/>
                </a:lnTo>
                <a:lnTo>
                  <a:pt x="0" y="0"/>
                </a:lnTo>
                <a:close/>
              </a:path>
            </a:pathLst>
          </a:custGeom>
          <a:blipFill>
            <a:blip r:embed="rId4"/>
            <a:stretch>
              <a:fillRect/>
            </a:stretch>
          </a:blipFill>
        </p:spPr>
        <p:txBody>
          <a:bodyPr/>
          <a:lstStyle/>
          <a:p>
            <a:endParaRPr lang="en-US"/>
          </a:p>
        </p:txBody>
      </p:sp>
      <p:sp>
        <p:nvSpPr>
          <p:cNvPr id="7" name="Freeform 7"/>
          <p:cNvSpPr/>
          <p:nvPr/>
        </p:nvSpPr>
        <p:spPr>
          <a:xfrm>
            <a:off x="4951812" y="6960671"/>
            <a:ext cx="12641480" cy="3084673"/>
          </a:xfrm>
          <a:custGeom>
            <a:avLst/>
            <a:gdLst/>
            <a:ahLst/>
            <a:cxnLst/>
            <a:rect l="l" t="t" r="r" b="b"/>
            <a:pathLst>
              <a:path w="12641480" h="3084673">
                <a:moveTo>
                  <a:pt x="0" y="0"/>
                </a:moveTo>
                <a:lnTo>
                  <a:pt x="12641480" y="0"/>
                </a:lnTo>
                <a:lnTo>
                  <a:pt x="12641480" y="3084672"/>
                </a:lnTo>
                <a:lnTo>
                  <a:pt x="0" y="3084672"/>
                </a:lnTo>
                <a:lnTo>
                  <a:pt x="0" y="0"/>
                </a:lnTo>
                <a:close/>
              </a:path>
            </a:pathLst>
          </a:custGeom>
          <a:blipFill>
            <a:blip r:embed="rId5"/>
            <a:stretch>
              <a:fillRect/>
            </a:stretch>
          </a:blipFill>
        </p:spPr>
        <p:txBody>
          <a:bodyPr/>
          <a:lstStyle/>
          <a:p>
            <a:endParaRPr lang="en-US"/>
          </a:p>
        </p:txBody>
      </p:sp>
      <p:sp>
        <p:nvSpPr>
          <p:cNvPr id="8" name="Freeform 8"/>
          <p:cNvSpPr/>
          <p:nvPr/>
        </p:nvSpPr>
        <p:spPr>
          <a:xfrm>
            <a:off x="7519004" y="6960671"/>
            <a:ext cx="2462047" cy="1206403"/>
          </a:xfrm>
          <a:custGeom>
            <a:avLst/>
            <a:gdLst/>
            <a:ahLst/>
            <a:cxnLst/>
            <a:rect l="l" t="t" r="r" b="b"/>
            <a:pathLst>
              <a:path w="2462047" h="1206403">
                <a:moveTo>
                  <a:pt x="0" y="0"/>
                </a:moveTo>
                <a:lnTo>
                  <a:pt x="2462046" y="0"/>
                </a:lnTo>
                <a:lnTo>
                  <a:pt x="2462046" y="1206403"/>
                </a:lnTo>
                <a:lnTo>
                  <a:pt x="0" y="12064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1331579" y="4263002"/>
            <a:ext cx="1796936" cy="880498"/>
          </a:xfrm>
          <a:custGeom>
            <a:avLst/>
            <a:gdLst/>
            <a:ahLst/>
            <a:cxnLst/>
            <a:rect l="l" t="t" r="r" b="b"/>
            <a:pathLst>
              <a:path w="1796936" h="880498">
                <a:moveTo>
                  <a:pt x="0" y="0"/>
                </a:moveTo>
                <a:lnTo>
                  <a:pt x="1796936" y="0"/>
                </a:lnTo>
                <a:lnTo>
                  <a:pt x="1796936" y="880498"/>
                </a:lnTo>
                <a:lnTo>
                  <a:pt x="0" y="8804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1331579" y="1144003"/>
            <a:ext cx="15927721" cy="978052"/>
          </a:xfrm>
          <a:prstGeom prst="rect">
            <a:avLst/>
          </a:prstGeom>
        </p:spPr>
        <p:txBody>
          <a:bodyPr lIns="0" tIns="0" rIns="0" bIns="0" rtlCol="0" anchor="t">
            <a:spAutoFit/>
          </a:bodyPr>
          <a:lstStyle/>
          <a:p>
            <a:pPr algn="ctr">
              <a:lnSpc>
                <a:spcPts val="8041"/>
              </a:lnSpc>
              <a:spcBef>
                <a:spcPct val="0"/>
              </a:spcBef>
            </a:pPr>
            <a:r>
              <a:rPr lang="en-US" sz="5744">
                <a:solidFill>
                  <a:srgbClr val="000000"/>
                </a:solidFill>
                <a:latin typeface="League Spartan"/>
                <a:ea typeface="League Spartan"/>
                <a:cs typeface="League Spartan"/>
                <a:sym typeface="League Spartan"/>
              </a:rPr>
              <a:t>BASIC SEACRH &gt; DOCUMENTS SEARCH</a:t>
            </a:r>
          </a:p>
        </p:txBody>
      </p:sp>
      <p:sp>
        <p:nvSpPr>
          <p:cNvPr id="11" name="TextBox 11"/>
          <p:cNvSpPr txBox="1"/>
          <p:nvPr/>
        </p:nvSpPr>
        <p:spPr>
          <a:xfrm>
            <a:off x="2194880" y="2181043"/>
            <a:ext cx="15064420" cy="416322"/>
          </a:xfrm>
          <a:prstGeom prst="rect">
            <a:avLst/>
          </a:prstGeom>
        </p:spPr>
        <p:txBody>
          <a:bodyPr lIns="0" tIns="0" rIns="0" bIns="0" rtlCol="0" anchor="t">
            <a:spAutoFit/>
          </a:bodyPr>
          <a:lstStyle/>
          <a:p>
            <a:pPr algn="l">
              <a:lnSpc>
                <a:spcPts val="3303"/>
              </a:lnSpc>
            </a:pPr>
            <a:r>
              <a:rPr lang="en-US" sz="2359">
                <a:solidFill>
                  <a:srgbClr val="000000"/>
                </a:solidFill>
                <a:latin typeface="Montserrat"/>
                <a:ea typeface="Montserrat"/>
                <a:cs typeface="Montserrat"/>
                <a:sym typeface="Montserrat"/>
              </a:rPr>
              <a:t>Document search &gt; Type keyword and filter your search</a:t>
            </a:r>
          </a:p>
        </p:txBody>
      </p:sp>
      <p:sp>
        <p:nvSpPr>
          <p:cNvPr id="12" name="Freeform 12"/>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31579" y="2664691"/>
            <a:ext cx="15131218" cy="5922375"/>
          </a:xfrm>
          <a:custGeom>
            <a:avLst/>
            <a:gdLst/>
            <a:ahLst/>
            <a:cxnLst/>
            <a:rect l="l" t="t" r="r" b="b"/>
            <a:pathLst>
              <a:path w="15131218" h="5922375">
                <a:moveTo>
                  <a:pt x="0" y="0"/>
                </a:moveTo>
                <a:lnTo>
                  <a:pt x="15131219" y="0"/>
                </a:lnTo>
                <a:lnTo>
                  <a:pt x="15131219" y="5922375"/>
                </a:lnTo>
                <a:lnTo>
                  <a:pt x="0" y="5922375"/>
                </a:lnTo>
                <a:lnTo>
                  <a:pt x="0" y="0"/>
                </a:lnTo>
                <a:close/>
              </a:path>
            </a:pathLst>
          </a:custGeom>
          <a:blipFill>
            <a:blip r:embed="rId4"/>
            <a:stretch>
              <a:fillRect/>
            </a:stretch>
          </a:blipFill>
        </p:spPr>
        <p:txBody>
          <a:bodyPr/>
          <a:lstStyle/>
          <a:p>
            <a:endParaRPr lang="en-US"/>
          </a:p>
        </p:txBody>
      </p:sp>
      <p:sp>
        <p:nvSpPr>
          <p:cNvPr id="7" name="Freeform 7"/>
          <p:cNvSpPr/>
          <p:nvPr/>
        </p:nvSpPr>
        <p:spPr>
          <a:xfrm>
            <a:off x="6183256" y="3747286"/>
            <a:ext cx="1435946" cy="703614"/>
          </a:xfrm>
          <a:custGeom>
            <a:avLst/>
            <a:gdLst/>
            <a:ahLst/>
            <a:cxnLst/>
            <a:rect l="l" t="t" r="r" b="b"/>
            <a:pathLst>
              <a:path w="1435946" h="703614">
                <a:moveTo>
                  <a:pt x="0" y="0"/>
                </a:moveTo>
                <a:lnTo>
                  <a:pt x="1435946" y="0"/>
                </a:lnTo>
                <a:lnTo>
                  <a:pt x="1435946" y="703613"/>
                </a:lnTo>
                <a:lnTo>
                  <a:pt x="0" y="7036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1028700" y="1177862"/>
            <a:ext cx="15927721" cy="978052"/>
          </a:xfrm>
          <a:prstGeom prst="rect">
            <a:avLst/>
          </a:prstGeom>
        </p:spPr>
        <p:txBody>
          <a:bodyPr lIns="0" tIns="0" rIns="0" bIns="0" rtlCol="0" anchor="t">
            <a:spAutoFit/>
          </a:bodyPr>
          <a:lstStyle/>
          <a:p>
            <a:pPr algn="ctr">
              <a:lnSpc>
                <a:spcPts val="8041"/>
              </a:lnSpc>
              <a:spcBef>
                <a:spcPct val="0"/>
              </a:spcBef>
            </a:pPr>
            <a:r>
              <a:rPr lang="en-US" sz="5744">
                <a:solidFill>
                  <a:srgbClr val="000000"/>
                </a:solidFill>
                <a:latin typeface="League Spartan"/>
                <a:ea typeface="League Spartan"/>
                <a:cs typeface="League Spartan"/>
                <a:sym typeface="League Spartan"/>
              </a:rPr>
              <a:t>DOCUMENTS DETAILS - SAVE TO PDF</a:t>
            </a:r>
          </a:p>
        </p:txBody>
      </p:sp>
      <p:sp>
        <p:nvSpPr>
          <p:cNvPr id="9" name="Freeform 9"/>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7"/>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31579" y="2412767"/>
            <a:ext cx="9693388" cy="5995423"/>
          </a:xfrm>
          <a:custGeom>
            <a:avLst/>
            <a:gdLst/>
            <a:ahLst/>
            <a:cxnLst/>
            <a:rect l="l" t="t" r="r" b="b"/>
            <a:pathLst>
              <a:path w="9693388" h="5995423">
                <a:moveTo>
                  <a:pt x="0" y="0"/>
                </a:moveTo>
                <a:lnTo>
                  <a:pt x="9693388" y="0"/>
                </a:lnTo>
                <a:lnTo>
                  <a:pt x="9693388" y="5995423"/>
                </a:lnTo>
                <a:lnTo>
                  <a:pt x="0" y="5995423"/>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028700" y="1177862"/>
            <a:ext cx="15927721" cy="978052"/>
          </a:xfrm>
          <a:prstGeom prst="rect">
            <a:avLst/>
          </a:prstGeom>
        </p:spPr>
        <p:txBody>
          <a:bodyPr lIns="0" tIns="0" rIns="0" bIns="0" rtlCol="0" anchor="t">
            <a:spAutoFit/>
          </a:bodyPr>
          <a:lstStyle/>
          <a:p>
            <a:pPr algn="ctr">
              <a:lnSpc>
                <a:spcPts val="8041"/>
              </a:lnSpc>
              <a:spcBef>
                <a:spcPct val="0"/>
              </a:spcBef>
            </a:pPr>
            <a:r>
              <a:rPr lang="en-US" sz="5744">
                <a:solidFill>
                  <a:srgbClr val="000000"/>
                </a:solidFill>
                <a:latin typeface="League Spartan"/>
                <a:ea typeface="League Spartan"/>
                <a:cs typeface="League Spartan"/>
                <a:sym typeface="League Spartan"/>
              </a:rPr>
              <a:t>DOCUMENTS DETAILS - SAVE TO PDF</a:t>
            </a:r>
          </a:p>
        </p:txBody>
      </p:sp>
      <p:sp>
        <p:nvSpPr>
          <p:cNvPr id="8" name="TextBox 8"/>
          <p:cNvSpPr txBox="1"/>
          <p:nvPr/>
        </p:nvSpPr>
        <p:spPr>
          <a:xfrm>
            <a:off x="11588366" y="3458999"/>
            <a:ext cx="9959519" cy="5803431"/>
          </a:xfrm>
          <a:prstGeom prst="rect">
            <a:avLst/>
          </a:prstGeom>
        </p:spPr>
        <p:txBody>
          <a:bodyPr lIns="0" tIns="0" rIns="0" bIns="0" rtlCol="0" anchor="t">
            <a:spAutoFit/>
          </a:bodyPr>
          <a:lstStyle/>
          <a:p>
            <a:pPr algn="l">
              <a:lnSpc>
                <a:spcPts val="3525"/>
              </a:lnSpc>
            </a:pPr>
            <a:r>
              <a:rPr lang="en-US" sz="2518">
                <a:solidFill>
                  <a:srgbClr val="000000"/>
                </a:solidFill>
                <a:latin typeface="Montserrat"/>
                <a:ea typeface="Montserrat"/>
                <a:cs typeface="Montserrat"/>
                <a:sym typeface="Montserrat"/>
              </a:rPr>
              <a:t>PDF output only supports the following </a:t>
            </a:r>
          </a:p>
          <a:p>
            <a:pPr algn="l">
              <a:lnSpc>
                <a:spcPts val="3525"/>
              </a:lnSpc>
            </a:pPr>
            <a:r>
              <a:rPr lang="en-US" sz="2518">
                <a:solidFill>
                  <a:srgbClr val="000000"/>
                </a:solidFill>
                <a:latin typeface="Montserrat"/>
                <a:ea typeface="Montserrat"/>
                <a:cs typeface="Montserrat"/>
                <a:sym typeface="Montserrat"/>
              </a:rPr>
              <a:t>citation information:</a:t>
            </a:r>
          </a:p>
          <a:p>
            <a:pPr algn="l">
              <a:lnSpc>
                <a:spcPts val="3525"/>
              </a:lnSpc>
            </a:pPr>
            <a:endParaRPr lang="en-US" sz="2518">
              <a:solidFill>
                <a:srgbClr val="000000"/>
              </a:solidFill>
              <a:latin typeface="Montserrat"/>
              <a:ea typeface="Montserrat"/>
              <a:cs typeface="Montserrat"/>
              <a:sym typeface="Montserrat"/>
            </a:endParaRPr>
          </a:p>
          <a:p>
            <a:pPr algn="l">
              <a:lnSpc>
                <a:spcPts val="3525"/>
              </a:lnSpc>
            </a:pPr>
            <a:r>
              <a:rPr lang="en-US" sz="2518" b="1">
                <a:solidFill>
                  <a:srgbClr val="000000"/>
                </a:solidFill>
                <a:latin typeface="Montserrat Bold"/>
                <a:ea typeface="Montserrat Bold"/>
                <a:cs typeface="Montserrat Bold"/>
                <a:sym typeface="Montserrat Bold"/>
              </a:rPr>
              <a:t>✔Author(s)</a:t>
            </a:r>
          </a:p>
          <a:p>
            <a:pPr algn="l">
              <a:lnSpc>
                <a:spcPts val="3525"/>
              </a:lnSpc>
            </a:pPr>
            <a:r>
              <a:rPr lang="en-US" sz="2518" b="1">
                <a:solidFill>
                  <a:srgbClr val="000000"/>
                </a:solidFill>
                <a:latin typeface="Montserrat Bold"/>
                <a:ea typeface="Montserrat Bold"/>
                <a:cs typeface="Montserrat Bold"/>
                <a:sym typeface="Montserrat Bold"/>
              </a:rPr>
              <a:t>✔Document title</a:t>
            </a:r>
          </a:p>
          <a:p>
            <a:pPr algn="l">
              <a:lnSpc>
                <a:spcPts val="3525"/>
              </a:lnSpc>
            </a:pPr>
            <a:r>
              <a:rPr lang="en-US" sz="2518" b="1">
                <a:solidFill>
                  <a:srgbClr val="000000"/>
                </a:solidFill>
                <a:latin typeface="Montserrat Bold"/>
                <a:ea typeface="Montserrat Bold"/>
                <a:cs typeface="Montserrat Bold"/>
                <a:sym typeface="Montserrat Bold"/>
              </a:rPr>
              <a:t>✔Year</a:t>
            </a:r>
          </a:p>
          <a:p>
            <a:pPr algn="l">
              <a:lnSpc>
                <a:spcPts val="3525"/>
              </a:lnSpc>
            </a:pPr>
            <a:r>
              <a:rPr lang="en-US" sz="2518" b="1">
                <a:solidFill>
                  <a:srgbClr val="000000"/>
                </a:solidFill>
                <a:latin typeface="Montserrat Bold"/>
                <a:ea typeface="Montserrat Bold"/>
                <a:cs typeface="Montserrat Bold"/>
                <a:sym typeface="Montserrat Bold"/>
              </a:rPr>
              <a:t>✔Source Title</a:t>
            </a:r>
          </a:p>
          <a:p>
            <a:pPr algn="l">
              <a:lnSpc>
                <a:spcPts val="3525"/>
              </a:lnSpc>
            </a:pPr>
            <a:r>
              <a:rPr lang="en-US" sz="2518" b="1">
                <a:solidFill>
                  <a:srgbClr val="000000"/>
                </a:solidFill>
                <a:latin typeface="Montserrat Bold"/>
                <a:ea typeface="Montserrat Bold"/>
                <a:cs typeface="Montserrat Bold"/>
                <a:sym typeface="Montserrat Bold"/>
              </a:rPr>
              <a:t>✔Volume, issue, pages</a:t>
            </a:r>
          </a:p>
          <a:p>
            <a:pPr algn="l">
              <a:lnSpc>
                <a:spcPts val="3525"/>
              </a:lnSpc>
            </a:pPr>
            <a:r>
              <a:rPr lang="en-US" sz="2518" b="1">
                <a:solidFill>
                  <a:srgbClr val="000000"/>
                </a:solidFill>
                <a:latin typeface="Montserrat Bold"/>
                <a:ea typeface="Montserrat Bold"/>
                <a:cs typeface="Montserrat Bold"/>
                <a:sym typeface="Montserrat Bold"/>
              </a:rPr>
              <a:t>✔Citation count</a:t>
            </a:r>
          </a:p>
          <a:p>
            <a:pPr algn="l">
              <a:lnSpc>
                <a:spcPts val="3525"/>
              </a:lnSpc>
            </a:pPr>
            <a:r>
              <a:rPr lang="en-US" sz="2518" b="1">
                <a:solidFill>
                  <a:srgbClr val="000000"/>
                </a:solidFill>
                <a:latin typeface="Montserrat Bold"/>
                <a:ea typeface="Montserrat Bold"/>
                <a:cs typeface="Montserrat Bold"/>
                <a:sym typeface="Montserrat Bold"/>
              </a:rPr>
              <a:t>✔Source &amp; document type</a:t>
            </a:r>
          </a:p>
          <a:p>
            <a:pPr algn="l">
              <a:lnSpc>
                <a:spcPts val="3525"/>
              </a:lnSpc>
            </a:pPr>
            <a:r>
              <a:rPr lang="en-US" sz="2518" b="1">
                <a:solidFill>
                  <a:srgbClr val="000000"/>
                </a:solidFill>
                <a:latin typeface="Montserrat Bold"/>
                <a:ea typeface="Montserrat Bold"/>
                <a:cs typeface="Montserrat Bold"/>
                <a:sym typeface="Montserrat Bold"/>
              </a:rPr>
              <a:t>✔Publication Stage</a:t>
            </a:r>
          </a:p>
          <a:p>
            <a:pPr algn="l">
              <a:lnSpc>
                <a:spcPts val="3525"/>
              </a:lnSpc>
            </a:pPr>
            <a:r>
              <a:rPr lang="en-US" sz="2518" b="1">
                <a:solidFill>
                  <a:srgbClr val="000000"/>
                </a:solidFill>
                <a:latin typeface="Montserrat Bold"/>
                <a:ea typeface="Montserrat Bold"/>
                <a:cs typeface="Montserrat Bold"/>
                <a:sym typeface="Montserrat Bold"/>
              </a:rPr>
              <a:t>✔Access Type</a:t>
            </a:r>
          </a:p>
          <a:p>
            <a:pPr algn="l">
              <a:lnSpc>
                <a:spcPts val="3525"/>
              </a:lnSpc>
            </a:pPr>
            <a:endParaRPr lang="en-US" sz="2518" b="1">
              <a:solidFill>
                <a:srgbClr val="000000"/>
              </a:solidFill>
              <a:latin typeface="Montserrat Bold"/>
              <a:ea typeface="Montserrat Bold"/>
              <a:cs typeface="Montserrat Bold"/>
              <a:sym typeface="Montserrat Bold"/>
            </a:endParaRPr>
          </a:p>
        </p:txBody>
      </p:sp>
      <p:sp>
        <p:nvSpPr>
          <p:cNvPr id="9" name="Freeform 9"/>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94945" y="6392186"/>
            <a:ext cx="3399868" cy="4389759"/>
          </a:xfrm>
          <a:custGeom>
            <a:avLst/>
            <a:gdLst/>
            <a:ahLst/>
            <a:cxnLst/>
            <a:rect l="l" t="t" r="r" b="b"/>
            <a:pathLst>
              <a:path w="3399868" h="4389759">
                <a:moveTo>
                  <a:pt x="0" y="0"/>
                </a:moveTo>
                <a:lnTo>
                  <a:pt x="3399869" y="0"/>
                </a:lnTo>
                <a:lnTo>
                  <a:pt x="3399869" y="4389759"/>
                </a:lnTo>
                <a:lnTo>
                  <a:pt x="0" y="43897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5400000" flipV="1">
            <a:off x="14200595" y="6199595"/>
            <a:ext cx="3567986" cy="4606825"/>
          </a:xfrm>
          <a:custGeom>
            <a:avLst/>
            <a:gdLst/>
            <a:ahLst/>
            <a:cxnLst/>
            <a:rect l="l" t="t" r="r" b="b"/>
            <a:pathLst>
              <a:path w="3567986" h="4606825">
                <a:moveTo>
                  <a:pt x="0" y="4606824"/>
                </a:moveTo>
                <a:lnTo>
                  <a:pt x="3567986" y="4606824"/>
                </a:lnTo>
                <a:lnTo>
                  <a:pt x="3567986" y="0"/>
                </a:lnTo>
                <a:lnTo>
                  <a:pt x="0" y="0"/>
                </a:lnTo>
                <a:lnTo>
                  <a:pt x="0" y="460682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0800000">
            <a:off x="0" y="0"/>
            <a:ext cx="2663158" cy="3438552"/>
          </a:xfrm>
          <a:custGeom>
            <a:avLst/>
            <a:gdLst/>
            <a:ahLst/>
            <a:cxnLst/>
            <a:rect l="l" t="t" r="r" b="b"/>
            <a:pathLst>
              <a:path w="2663158" h="3438552">
                <a:moveTo>
                  <a:pt x="0" y="0"/>
                </a:moveTo>
                <a:lnTo>
                  <a:pt x="2663158" y="0"/>
                </a:lnTo>
                <a:lnTo>
                  <a:pt x="2663158" y="3438552"/>
                </a:lnTo>
                <a:lnTo>
                  <a:pt x="0" y="3438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15624842" y="0"/>
            <a:ext cx="2663158" cy="3438552"/>
          </a:xfrm>
          <a:custGeom>
            <a:avLst/>
            <a:gdLst/>
            <a:ahLst/>
            <a:cxnLst/>
            <a:rect l="l" t="t" r="r" b="b"/>
            <a:pathLst>
              <a:path w="2663158" h="3438552">
                <a:moveTo>
                  <a:pt x="2663158" y="0"/>
                </a:moveTo>
                <a:lnTo>
                  <a:pt x="0" y="0"/>
                </a:lnTo>
                <a:lnTo>
                  <a:pt x="0" y="3438552"/>
                </a:lnTo>
                <a:lnTo>
                  <a:pt x="2663158" y="3438552"/>
                </a:lnTo>
                <a:lnTo>
                  <a:pt x="266315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796936" y="4233601"/>
            <a:ext cx="9392227" cy="6053399"/>
          </a:xfrm>
          <a:custGeom>
            <a:avLst/>
            <a:gdLst/>
            <a:ahLst/>
            <a:cxnLst/>
            <a:rect l="l" t="t" r="r" b="b"/>
            <a:pathLst>
              <a:path w="9392227" h="6053399">
                <a:moveTo>
                  <a:pt x="0" y="0"/>
                </a:moveTo>
                <a:lnTo>
                  <a:pt x="9392227" y="0"/>
                </a:lnTo>
                <a:lnTo>
                  <a:pt x="9392227" y="6053399"/>
                </a:lnTo>
                <a:lnTo>
                  <a:pt x="0" y="6053399"/>
                </a:lnTo>
                <a:lnTo>
                  <a:pt x="0" y="0"/>
                </a:lnTo>
                <a:close/>
              </a:path>
            </a:pathLst>
          </a:custGeom>
          <a:blipFill>
            <a:blip r:embed="rId4"/>
            <a:stretch>
              <a:fillRect/>
            </a:stretch>
          </a:blipFill>
        </p:spPr>
        <p:txBody>
          <a:bodyPr/>
          <a:lstStyle/>
          <a:p>
            <a:endParaRPr lang="en-US"/>
          </a:p>
        </p:txBody>
      </p:sp>
      <p:sp>
        <p:nvSpPr>
          <p:cNvPr id="7" name="Freeform 7"/>
          <p:cNvSpPr/>
          <p:nvPr/>
        </p:nvSpPr>
        <p:spPr>
          <a:xfrm>
            <a:off x="5047377" y="8752358"/>
            <a:ext cx="2557925" cy="1253383"/>
          </a:xfrm>
          <a:custGeom>
            <a:avLst/>
            <a:gdLst/>
            <a:ahLst/>
            <a:cxnLst/>
            <a:rect l="l" t="t" r="r" b="b"/>
            <a:pathLst>
              <a:path w="2557925" h="1253383">
                <a:moveTo>
                  <a:pt x="0" y="0"/>
                </a:moveTo>
                <a:lnTo>
                  <a:pt x="2557925" y="0"/>
                </a:lnTo>
                <a:lnTo>
                  <a:pt x="2557925" y="1253384"/>
                </a:lnTo>
                <a:lnTo>
                  <a:pt x="0" y="12533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8262527" y="5312786"/>
            <a:ext cx="9635095" cy="4574886"/>
          </a:xfrm>
          <a:custGeom>
            <a:avLst/>
            <a:gdLst/>
            <a:ahLst/>
            <a:cxnLst/>
            <a:rect l="l" t="t" r="r" b="b"/>
            <a:pathLst>
              <a:path w="9635095" h="4574886">
                <a:moveTo>
                  <a:pt x="0" y="0"/>
                </a:moveTo>
                <a:lnTo>
                  <a:pt x="9635095" y="0"/>
                </a:lnTo>
                <a:lnTo>
                  <a:pt x="9635095" y="4574885"/>
                </a:lnTo>
                <a:lnTo>
                  <a:pt x="0" y="4574885"/>
                </a:lnTo>
                <a:lnTo>
                  <a:pt x="0" y="0"/>
                </a:lnTo>
                <a:close/>
              </a:path>
            </a:pathLst>
          </a:custGeom>
          <a:blipFill>
            <a:blip r:embed="rId7"/>
            <a:stretch>
              <a:fillRect/>
            </a:stretch>
          </a:blipFill>
        </p:spPr>
        <p:txBody>
          <a:bodyPr/>
          <a:lstStyle/>
          <a:p>
            <a:endParaRPr lang="en-US"/>
          </a:p>
        </p:txBody>
      </p:sp>
      <p:sp>
        <p:nvSpPr>
          <p:cNvPr id="9" name="Freeform 9"/>
          <p:cNvSpPr/>
          <p:nvPr/>
        </p:nvSpPr>
        <p:spPr>
          <a:xfrm>
            <a:off x="14393818" y="6393826"/>
            <a:ext cx="2462047" cy="1206403"/>
          </a:xfrm>
          <a:custGeom>
            <a:avLst/>
            <a:gdLst/>
            <a:ahLst/>
            <a:cxnLst/>
            <a:rect l="l" t="t" r="r" b="b"/>
            <a:pathLst>
              <a:path w="2462047" h="1206403">
                <a:moveTo>
                  <a:pt x="0" y="0"/>
                </a:moveTo>
                <a:lnTo>
                  <a:pt x="2462047" y="0"/>
                </a:lnTo>
                <a:lnTo>
                  <a:pt x="2462047" y="1206403"/>
                </a:lnTo>
                <a:lnTo>
                  <a:pt x="0" y="12064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1331579" y="1153528"/>
            <a:ext cx="15927721" cy="902487"/>
          </a:xfrm>
          <a:prstGeom prst="rect">
            <a:avLst/>
          </a:prstGeom>
        </p:spPr>
        <p:txBody>
          <a:bodyPr lIns="0" tIns="0" rIns="0" bIns="0" rtlCol="0" anchor="t">
            <a:spAutoFit/>
          </a:bodyPr>
          <a:lstStyle/>
          <a:p>
            <a:pPr algn="ctr">
              <a:lnSpc>
                <a:spcPts val="7481"/>
              </a:lnSpc>
              <a:spcBef>
                <a:spcPct val="0"/>
              </a:spcBef>
            </a:pPr>
            <a:r>
              <a:rPr lang="en-US" sz="5344">
                <a:solidFill>
                  <a:srgbClr val="000000"/>
                </a:solidFill>
                <a:latin typeface="League Spartan"/>
                <a:ea typeface="League Spartan"/>
                <a:cs typeface="League Spartan"/>
                <a:sym typeface="League Spartan"/>
              </a:rPr>
              <a:t>DOCUMENTS DETAILS - VIEW AT PUBLISHER</a:t>
            </a:r>
          </a:p>
        </p:txBody>
      </p:sp>
      <p:sp>
        <p:nvSpPr>
          <p:cNvPr id="11" name="TextBox 11"/>
          <p:cNvSpPr txBox="1"/>
          <p:nvPr/>
        </p:nvSpPr>
        <p:spPr>
          <a:xfrm>
            <a:off x="2194880" y="2181043"/>
            <a:ext cx="15064420" cy="2511822"/>
          </a:xfrm>
          <a:prstGeom prst="rect">
            <a:avLst/>
          </a:prstGeom>
        </p:spPr>
        <p:txBody>
          <a:bodyPr lIns="0" tIns="0" rIns="0" bIns="0" rtlCol="0" anchor="t">
            <a:spAutoFit/>
          </a:bodyPr>
          <a:lstStyle/>
          <a:p>
            <a:pPr algn="l">
              <a:lnSpc>
                <a:spcPts val="3303"/>
              </a:lnSpc>
            </a:pPr>
            <a:r>
              <a:rPr lang="en-US" sz="2359">
                <a:solidFill>
                  <a:srgbClr val="000000"/>
                </a:solidFill>
                <a:latin typeface="Montserrat"/>
                <a:ea typeface="Montserrat"/>
                <a:cs typeface="Montserrat"/>
                <a:sym typeface="Montserrat"/>
              </a:rPr>
              <a:t>✔ By clicking View at Publisher, user can link to the full text on each publisher’s website if authorized. </a:t>
            </a:r>
          </a:p>
          <a:p>
            <a:pPr algn="l">
              <a:lnSpc>
                <a:spcPts val="3303"/>
              </a:lnSpc>
            </a:pPr>
            <a:endParaRPr lang="en-US" sz="2359">
              <a:solidFill>
                <a:srgbClr val="000000"/>
              </a:solidFill>
              <a:latin typeface="Montserrat"/>
              <a:ea typeface="Montserrat"/>
              <a:cs typeface="Montserrat"/>
              <a:sym typeface="Montserrat"/>
            </a:endParaRPr>
          </a:p>
          <a:p>
            <a:pPr algn="l">
              <a:lnSpc>
                <a:spcPts val="3303"/>
              </a:lnSpc>
            </a:pPr>
            <a:r>
              <a:rPr lang="en-US" sz="2359">
                <a:solidFill>
                  <a:srgbClr val="000000"/>
                </a:solidFill>
                <a:latin typeface="Montserrat"/>
                <a:ea typeface="Montserrat"/>
                <a:cs typeface="Montserrat"/>
                <a:sym typeface="Montserrat"/>
              </a:rPr>
              <a:t>✔ If UiTM Subscribed to selected Journal / Online databases , user can view/download full text @PDF. </a:t>
            </a:r>
          </a:p>
          <a:p>
            <a:pPr algn="l">
              <a:lnSpc>
                <a:spcPts val="3303"/>
              </a:lnSpc>
            </a:pPr>
            <a:endParaRPr lang="en-US" sz="2359">
              <a:solidFill>
                <a:srgbClr val="000000"/>
              </a:solidFill>
              <a:latin typeface="Montserrat"/>
              <a:ea typeface="Montserrat"/>
              <a:cs typeface="Montserrat"/>
              <a:sym typeface="Montserrat"/>
            </a:endParaRPr>
          </a:p>
        </p:txBody>
      </p:sp>
      <p:sp>
        <p:nvSpPr>
          <p:cNvPr id="12" name="Freeform 12"/>
          <p:cNvSpPr/>
          <p:nvPr/>
        </p:nvSpPr>
        <p:spPr>
          <a:xfrm>
            <a:off x="13892000" y="93876"/>
            <a:ext cx="4185176" cy="934824"/>
          </a:xfrm>
          <a:custGeom>
            <a:avLst/>
            <a:gdLst/>
            <a:ahLst/>
            <a:cxnLst/>
            <a:rect l="l" t="t" r="r" b="b"/>
            <a:pathLst>
              <a:path w="4185176" h="934824">
                <a:moveTo>
                  <a:pt x="0" y="0"/>
                </a:moveTo>
                <a:lnTo>
                  <a:pt x="4185176" y="0"/>
                </a:lnTo>
                <a:lnTo>
                  <a:pt x="4185176" y="934824"/>
                </a:lnTo>
                <a:lnTo>
                  <a:pt x="0" y="934824"/>
                </a:lnTo>
                <a:lnTo>
                  <a:pt x="0" y="0"/>
                </a:lnTo>
                <a:close/>
              </a:path>
            </a:pathLst>
          </a:custGeom>
          <a:blipFill>
            <a:blip r:embed="rId8"/>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TotalTime>
  <Words>1694</Words>
  <Application>Microsoft Office PowerPoint</Application>
  <PresentationFormat>Custom</PresentationFormat>
  <Paragraphs>200</Paragraphs>
  <Slides>45</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Norwester</vt:lpstr>
      <vt:lpstr>Canva Sans</vt:lpstr>
      <vt:lpstr>Calibri</vt:lpstr>
      <vt:lpstr>Arial</vt:lpstr>
      <vt:lpstr>League Spartan</vt:lpstr>
      <vt:lpstr>Aptos</vt:lpstr>
      <vt:lpstr>Montserrat Bold</vt:lpstr>
      <vt:lpstr>Arial Bold</vt:lpstr>
      <vt:lpstr>Montserrat</vt:lpstr>
      <vt:lpstr>Arimo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Orange Modern Geometric Minimalist Business Project Strategy Presentation</dc:title>
  <dc:creator>ASUS</dc:creator>
  <cp:lastModifiedBy>Eza Eliana</cp:lastModifiedBy>
  <cp:revision>2</cp:revision>
  <dcterms:created xsi:type="dcterms:W3CDTF">2006-08-16T00:00:00Z</dcterms:created>
  <dcterms:modified xsi:type="dcterms:W3CDTF">2024-12-20T08:12:39Z</dcterms:modified>
  <dc:identifier>DAGVw7vl4uQ</dc:identifier>
</cp:coreProperties>
</file>