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5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53" r:id="rId48"/>
    <p:sldId id="368" r:id="rId49"/>
    <p:sldId id="369" r:id="rId50"/>
    <p:sldId id="365" r:id="rId51"/>
    <p:sldId id="354" r:id="rId52"/>
    <p:sldId id="335" r:id="rId53"/>
  </p:sldIdLst>
  <p:sldSz cx="12192000" cy="6858000"/>
  <p:notesSz cx="6858000" cy="9144000"/>
  <p:embeddedFontLst>
    <p:embeddedFont>
      <p:font typeface="Arial Black" panose="020B0A04020102020204" pitchFamily="34" charset="0"/>
      <p:regular r:id="rId55"/>
      <p:bold r:id="rId56"/>
    </p:embeddedFont>
    <p:embeddedFont>
      <p:font typeface="Arial Bold" panose="020B0704020202020204" pitchFamily="34" charset="0"/>
      <p:bold r:id="rId57"/>
    </p:embeddedFont>
    <p:embeddedFont>
      <p:font typeface="Arimo Bold" panose="020B0604020202020204" charset="0"/>
      <p:regular r:id="rId58"/>
    </p:embeddedFont>
    <p:embeddedFont>
      <p:font typeface="Libre Franklin" pitchFamily="2" charset="0"/>
      <p:regular r:id="rId59"/>
      <p:bold r:id="rId60"/>
      <p:italic r:id="rId61"/>
      <p:boldItalic r:id="rId62"/>
    </p:embeddedFont>
    <p:embeddedFont>
      <p:font typeface="Norwester" panose="020B0604020202020204" charset="0"/>
      <p:regular r:id="rId63"/>
    </p:embeddedFont>
    <p:embeddedFont>
      <p:font typeface="Quattrocento Sans" panose="020B0502050000020003" pitchFamily="34" charset="0"/>
      <p:regular r:id="rId64"/>
      <p:bold r:id="rId65"/>
      <p:italic r:id="rId66"/>
      <p:boldItalic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B69B896-A247-48A0-B6F6-EDDD942A0E44}">
  <a:tblStyle styleId="{EB69B896-A247-48A0-B6F6-EDDD942A0E4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9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5" Type="http://schemas.openxmlformats.org/officeDocument/2006/relationships/slide" Target="slides/slide4.xml"/><Relationship Id="rId61" Type="http://schemas.openxmlformats.org/officeDocument/2006/relationships/font" Target="fonts/font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97" name="Google Shape;19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08" name="Google Shape;20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19" name="Google Shape;21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30" name="Google Shape;23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41" name="Google Shape;24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55" name="Google Shape;25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69" name="Google Shape;26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83" name="Google Shape;28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94" name="Google Shape;29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19" name="Google Shape;31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05" name="Google Shape;1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30" name="Google Shape;33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40" name="Google Shape;34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51" name="Google Shape;35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61" name="Google Shape;36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05" name="Google Shape;40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17" name="Google Shape;41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31" name="Google Shape;43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45" name="Google Shape;44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61" name="Google Shape;46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75" name="Google Shape;47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87" name="Google Shape;48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02" name="Google Shape;502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15" name="Google Shape;51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28" name="Google Shape;528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44" name="Google Shape;544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58" name="Google Shape;558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71" name="Google Shape;57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83" name="Google Shape;583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95" name="Google Shape;595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07" name="Google Shape;607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32" name="Google Shape;13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19" name="Google Shape;619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32" name="Google Shape;632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6" name="Google Shape;646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67" name="Google Shape;667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84" name="Google Shape;684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99" name="Google Shape;699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709" name="Google Shape;709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54" name="Google Shape;15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64" name="Google Shape;16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75" name="Google Shape;17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86" name="Google Shape;18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Background Layout">
  <p:cSld name="White Background Layou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A3E7B-138B-4BCA-97B5-B448CDD317DB}" type="datetimeFigureOut">
              <a:rPr lang="en-MY" smtClean="0"/>
              <a:t>20/12/2024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35FA2-67E4-4C8E-ABEF-D618101EF9E7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999412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90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7208/chicago/9780226595177.001.0001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2/j.2161-1882.2006.tb00105.x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abetesforecast.org/2018/03-may-jun/an-occupational-therapist-may.html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8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libraryuitm/" TargetMode="External"/><Relationship Id="rId3" Type="http://schemas.openxmlformats.org/officeDocument/2006/relationships/image" Target="../media/image54.png"/><Relationship Id="rId7" Type="http://schemas.openxmlformats.org/officeDocument/2006/relationships/hyperlink" Target="https://perpustakaanuitm.blogspot.com/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instagram.com/libraryuitm/" TargetMode="External"/><Relationship Id="rId5" Type="http://schemas.openxmlformats.org/officeDocument/2006/relationships/hyperlink" Target="https://twitter.com/uitmlibrary" TargetMode="External"/><Relationship Id="rId4" Type="http://schemas.openxmlformats.org/officeDocument/2006/relationships/hyperlink" Target="https://ptar.uitm.edu.my/libchat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5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>
            <a:spLocks noGrp="1"/>
          </p:cNvSpPr>
          <p:nvPr>
            <p:ph type="ctrTitle"/>
          </p:nvPr>
        </p:nvSpPr>
        <p:spPr>
          <a:xfrm>
            <a:off x="4281055" y="4522156"/>
            <a:ext cx="7910944" cy="1495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11111"/>
              <a:buFont typeface="Arial Black"/>
              <a:buNone/>
            </a:pPr>
            <a:r>
              <a:rPr lang="en-US" sz="3959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LMS 300 :</a:t>
            </a:r>
            <a:br>
              <a:rPr lang="en-US" sz="3959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3959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Reference Management Software (EndNote)</a:t>
            </a:r>
            <a:endParaRPr dirty="0"/>
          </a:p>
        </p:txBody>
      </p:sp>
      <p:sp>
        <p:nvSpPr>
          <p:cNvPr id="91" name="Google Shape;91;p14"/>
          <p:cNvSpPr/>
          <p:nvPr/>
        </p:nvSpPr>
        <p:spPr>
          <a:xfrm>
            <a:off x="0" y="2122218"/>
            <a:ext cx="3730752" cy="4735782"/>
          </a:xfrm>
          <a:custGeom>
            <a:avLst/>
            <a:gdLst/>
            <a:ahLst/>
            <a:cxnLst/>
            <a:rect l="l" t="t" r="r" b="b"/>
            <a:pathLst>
              <a:path w="3730752" h="4735782" extrusionOk="0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4"/>
          <p:cNvSpPr/>
          <p:nvPr/>
        </p:nvSpPr>
        <p:spPr>
          <a:xfrm>
            <a:off x="0" y="2288332"/>
            <a:ext cx="3564638" cy="4569668"/>
          </a:xfrm>
          <a:custGeom>
            <a:avLst/>
            <a:gdLst/>
            <a:ahLst/>
            <a:cxnLst/>
            <a:rect l="l" t="t" r="r" b="b"/>
            <a:pathLst>
              <a:path w="3564638" h="4569668" extrusionOk="0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4"/>
          <p:cNvSpPr/>
          <p:nvPr/>
        </p:nvSpPr>
        <p:spPr>
          <a:xfrm>
            <a:off x="1081982" y="-4332"/>
            <a:ext cx="4242816" cy="2454158"/>
          </a:xfrm>
          <a:custGeom>
            <a:avLst/>
            <a:gdLst/>
            <a:ahLst/>
            <a:cxnLst/>
            <a:rect l="l" t="t" r="r" b="b"/>
            <a:pathLst>
              <a:path w="4242816" h="2454158" extrusionOk="0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4"/>
          <p:cNvSpPr/>
          <p:nvPr/>
        </p:nvSpPr>
        <p:spPr>
          <a:xfrm>
            <a:off x="1246574" y="0"/>
            <a:ext cx="3913632" cy="2285234"/>
          </a:xfrm>
          <a:custGeom>
            <a:avLst/>
            <a:gdLst/>
            <a:ahLst/>
            <a:cxnLst/>
            <a:rect l="l" t="t" r="r" b="b"/>
            <a:pathLst>
              <a:path w="3913632" h="2285234" extrusionOk="0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p14" descr="Open Boo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85250" y="164573"/>
            <a:ext cx="1636279" cy="1636279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4"/>
          <p:cNvSpPr/>
          <p:nvPr/>
        </p:nvSpPr>
        <p:spPr>
          <a:xfrm>
            <a:off x="5303117" y="61590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4"/>
          <p:cNvSpPr/>
          <p:nvPr/>
        </p:nvSpPr>
        <p:spPr>
          <a:xfrm>
            <a:off x="5467709" y="780500"/>
            <a:ext cx="2852928" cy="285292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" name="Google Shape;98;p14" descr="Cha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80302" y="1293093"/>
            <a:ext cx="1827742" cy="1827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4" descr="Blackboar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924" y="3621724"/>
            <a:ext cx="2594886" cy="2594886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4"/>
          <p:cNvSpPr/>
          <p:nvPr/>
        </p:nvSpPr>
        <p:spPr>
          <a:xfrm>
            <a:off x="8752568" y="-4331"/>
            <a:ext cx="3439432" cy="3785157"/>
          </a:xfrm>
          <a:custGeom>
            <a:avLst/>
            <a:gdLst/>
            <a:ahLst/>
            <a:cxnLst/>
            <a:rect l="l" t="t" r="r" b="b"/>
            <a:pathLst>
              <a:path w="3439432" h="3785157" extrusionOk="0">
                <a:moveTo>
                  <a:pt x="198262" y="0"/>
                </a:moveTo>
                <a:lnTo>
                  <a:pt x="3439432" y="0"/>
                </a:lnTo>
                <a:lnTo>
                  <a:pt x="3439432" y="3697836"/>
                </a:lnTo>
                <a:lnTo>
                  <a:pt x="3318024" y="3729054"/>
                </a:lnTo>
                <a:cubicBezTo>
                  <a:pt x="3138258" y="3765839"/>
                  <a:pt x="2952129" y="3785157"/>
                  <a:pt x="2761488" y="3785157"/>
                </a:cubicBezTo>
                <a:cubicBezTo>
                  <a:pt x="1236360" y="3785157"/>
                  <a:pt x="0" y="2548797"/>
                  <a:pt x="0" y="1023669"/>
                </a:cubicBezTo>
                <a:cubicBezTo>
                  <a:pt x="0" y="737708"/>
                  <a:pt x="43466" y="461898"/>
                  <a:pt x="124151" y="20248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4"/>
          <p:cNvSpPr/>
          <p:nvPr/>
        </p:nvSpPr>
        <p:spPr>
          <a:xfrm>
            <a:off x="8918761" y="-4332"/>
            <a:ext cx="3273238" cy="3618965"/>
          </a:xfrm>
          <a:custGeom>
            <a:avLst/>
            <a:gdLst/>
            <a:ahLst/>
            <a:cxnLst/>
            <a:rect l="l" t="t" r="r" b="b"/>
            <a:pathLst>
              <a:path w="3273238" h="3618965" extrusionOk="0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" name="Google Shape;102;p14" descr="Books on Shelf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725024" y="327889"/>
            <a:ext cx="2260711" cy="2260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3"/>
          <p:cNvSpPr txBox="1"/>
          <p:nvPr/>
        </p:nvSpPr>
        <p:spPr>
          <a:xfrm>
            <a:off x="389628" y="169573"/>
            <a:ext cx="11188256" cy="1268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Libre Franklin"/>
              <a:buNone/>
            </a:pPr>
            <a:r>
              <a:rPr lang="en-US" sz="4400" b="1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WRITING STYLE </a:t>
            </a:r>
            <a:endParaRPr/>
          </a:p>
        </p:txBody>
      </p:sp>
      <p:sp>
        <p:nvSpPr>
          <p:cNvPr id="205" name="Google Shape;205;p23"/>
          <p:cNvSpPr/>
          <p:nvPr/>
        </p:nvSpPr>
        <p:spPr>
          <a:xfrm>
            <a:off x="1261549" y="1758445"/>
            <a:ext cx="9927151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APA (American Psychological Association) style is most frequently used within the social sciences, to cite various sources. 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style offers examples for the general format of APA research papers, in-text citations, endnotes/footnotes, and the reference page.</a:t>
            </a: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FAA9389-7A18-5913-815F-17282868C3FE}"/>
              </a:ext>
            </a:extLst>
          </p:cNvPr>
          <p:cNvGrpSpPr/>
          <p:nvPr/>
        </p:nvGrpSpPr>
        <p:grpSpPr>
          <a:xfrm>
            <a:off x="123444" y="6404177"/>
            <a:ext cx="1815084" cy="340121"/>
            <a:chOff x="4586052" y="6083722"/>
            <a:chExt cx="2933978" cy="6298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36EE4B0-530C-C37E-2A50-75B3CFF426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694576" y="6083722"/>
              <a:ext cx="1825454" cy="604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A close-up of a label&#10;&#10;Description automatically generated">
              <a:extLst>
                <a:ext uri="{FF2B5EF4-FFF2-40B4-BE49-F238E27FC236}">
                  <a16:creationId xmlns:a16="http://schemas.microsoft.com/office/drawing/2014/main" id="{8BA1DB19-CE55-F465-35B1-71C7F4BF1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052" y="6083722"/>
              <a:ext cx="987653" cy="629881"/>
            </a:xfrm>
            <a:prstGeom prst="rect">
              <a:avLst/>
            </a:prstGeom>
          </p:spPr>
        </p:pic>
      </p:grpSp>
      <p:pic>
        <p:nvPicPr>
          <p:cNvPr id="5" name="Picture 2" descr="UiTM Universiti Teknologi Mara Logo PNG Transparent – Brands Logos">
            <a:extLst>
              <a:ext uri="{FF2B5EF4-FFF2-40B4-BE49-F238E27FC236}">
                <a16:creationId xmlns:a16="http://schemas.microsoft.com/office/drawing/2014/main" id="{A0DA9D1D-FBB3-A6AA-F39A-6A2797B8A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68" y="189916"/>
            <a:ext cx="1144363" cy="48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4"/>
          <p:cNvSpPr txBox="1"/>
          <p:nvPr/>
        </p:nvSpPr>
        <p:spPr>
          <a:xfrm>
            <a:off x="389628" y="169573"/>
            <a:ext cx="11188256" cy="1268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Libre Franklin"/>
              <a:buNone/>
            </a:pPr>
            <a:r>
              <a:rPr lang="en-US" sz="4400" b="1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APA REFERENCING</a:t>
            </a:r>
            <a:endParaRPr/>
          </a:p>
        </p:txBody>
      </p:sp>
      <p:sp>
        <p:nvSpPr>
          <p:cNvPr id="216" name="Google Shape;216;p24"/>
          <p:cNvSpPr/>
          <p:nvPr/>
        </p:nvSpPr>
        <p:spPr>
          <a:xfrm>
            <a:off x="644311" y="1553445"/>
            <a:ext cx="10579100" cy="4647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There are 2 parts:-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44500" marR="0" lvl="0" indent="-444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romanLcPeriod"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In-Text Citations (within the body of your paper). </a:t>
            </a:r>
            <a:endParaRPr/>
          </a:p>
          <a:p>
            <a:pPr marL="457200" marR="0" lvl="1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Each in-text citation gives just enough information on a particular source to “point” the reader to the corresponding, more detailed entry on the reference list. Example: Numerous studies in the field of total quality management (TQM) practices have indicated a positive effect of these practices on the performance of companies </a:t>
            </a:r>
            <a:r>
              <a:rPr lang="en-US" sz="1800" b="0" i="0" u="none" strike="noStrike" cap="non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(Ahire et al., 1996; Adebanjo and Kehoe, 1999; Kaynak, 2003; Hanson and Eriksson, 2002; Sadikoglu and Zehir, 2010; Al-Dujaili, 2013).</a:t>
            </a:r>
            <a:endParaRPr/>
          </a:p>
          <a:p>
            <a:pPr marL="457200" marR="0" lvl="1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44500" marR="0" lvl="0" indent="-444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romanLcPeriod"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Reference List (on the separate page at the end of your paper)</a:t>
            </a:r>
            <a:endParaRPr/>
          </a:p>
          <a:p>
            <a:pPr marL="4445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is the list of sources you used and cited in your paper. Example:-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01700" marR="0" lvl="0" indent="-3683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Lepist, K., Saunila, M., &amp; Ukko, J. (2020). The impact of certification on the elements of TQM exploring the influence of company size and industry. https://doi.org/10.1108/IJQRM-11-2020-0362</a:t>
            </a:r>
            <a:endParaRPr/>
          </a:p>
          <a:p>
            <a:pPr marL="901700" marR="0" lvl="0" indent="-3683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Zhu, M., Bonk, C. J., &amp; Doo, M. Y. (2020). Self-directed learning in MOOCs: exploring the relationships among motivation, self-monitoring, and self-management. Educational Technology Research and Development, 0123456789. https://doi.org/10.1007/s11423-020-09747-8</a:t>
            </a:r>
            <a:endParaRPr/>
          </a:p>
          <a:p>
            <a:pPr marL="3556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80800D5-2B33-94E9-18A2-0B87B61316D2}"/>
              </a:ext>
            </a:extLst>
          </p:cNvPr>
          <p:cNvGrpSpPr/>
          <p:nvPr/>
        </p:nvGrpSpPr>
        <p:grpSpPr>
          <a:xfrm>
            <a:off x="123444" y="6404177"/>
            <a:ext cx="1815084" cy="340121"/>
            <a:chOff x="4586052" y="6083722"/>
            <a:chExt cx="2933978" cy="6298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B4C7822-2CF8-E12B-BFC8-806568CAF5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694576" y="6083722"/>
              <a:ext cx="1825454" cy="604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A close-up of a label&#10;&#10;Description automatically generated">
              <a:extLst>
                <a:ext uri="{FF2B5EF4-FFF2-40B4-BE49-F238E27FC236}">
                  <a16:creationId xmlns:a16="http://schemas.microsoft.com/office/drawing/2014/main" id="{7505BEDA-3DC7-EC35-328B-7F8AFF91F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052" y="6083722"/>
              <a:ext cx="987653" cy="629881"/>
            </a:xfrm>
            <a:prstGeom prst="rect">
              <a:avLst/>
            </a:prstGeom>
          </p:spPr>
        </p:pic>
      </p:grpSp>
      <p:pic>
        <p:nvPicPr>
          <p:cNvPr id="5" name="Picture 2" descr="UiTM Universiti Teknologi Mara Logo PNG Transparent – Brands Logos">
            <a:extLst>
              <a:ext uri="{FF2B5EF4-FFF2-40B4-BE49-F238E27FC236}">
                <a16:creationId xmlns:a16="http://schemas.microsoft.com/office/drawing/2014/main" id="{84604BBB-DC04-BFD5-AB04-DE605E66B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68" y="189916"/>
            <a:ext cx="1144363" cy="48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5"/>
          <p:cNvSpPr txBox="1"/>
          <p:nvPr/>
        </p:nvSpPr>
        <p:spPr>
          <a:xfrm>
            <a:off x="389628" y="169573"/>
            <a:ext cx="11188256" cy="1268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Libre Franklin"/>
              <a:buNone/>
            </a:pPr>
            <a:r>
              <a:rPr lang="en-US" sz="4400" b="1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APA STYLE COMMON “RULES”</a:t>
            </a:r>
            <a:endParaRPr/>
          </a:p>
        </p:txBody>
      </p:sp>
      <p:sp>
        <p:nvSpPr>
          <p:cNvPr id="227" name="Google Shape;227;p25"/>
          <p:cNvSpPr/>
          <p:nvPr/>
        </p:nvSpPr>
        <p:spPr>
          <a:xfrm>
            <a:off x="1464749" y="1785241"/>
            <a:ext cx="8765810" cy="3939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It is important to remember that:-</a:t>
            </a:r>
            <a:endParaRPr/>
          </a:p>
          <a:p>
            <a:pPr marL="444500" marR="0" lvl="0" indent="-44450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AutoNum type="romanLcPeriod"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APA follows the Author, Year format eiher Adam (2012) or (Adam, 2012) </a:t>
            </a:r>
            <a:endParaRPr/>
          </a:p>
          <a:p>
            <a:pPr marL="444500" marR="0" lvl="0" indent="-4445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AutoNum type="romanLcPeriod"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Only “ Author’s last name or surname is used. For malay name, full name/ first name can be used</a:t>
            </a:r>
            <a:endParaRPr/>
          </a:p>
          <a:p>
            <a:pPr marL="444500" marR="0" lvl="0" indent="-4445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AutoNum type="romanLcPeriod"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the reference list, the cited sources are listed in alphabetical order (From A to Z)</a:t>
            </a:r>
            <a:endParaRPr/>
          </a:p>
          <a:p>
            <a:pPr marL="35560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262B2EA-FE80-82D4-C9C1-B808D46B6BD9}"/>
              </a:ext>
            </a:extLst>
          </p:cNvPr>
          <p:cNvGrpSpPr/>
          <p:nvPr/>
        </p:nvGrpSpPr>
        <p:grpSpPr>
          <a:xfrm>
            <a:off x="123444" y="6404177"/>
            <a:ext cx="1815084" cy="340121"/>
            <a:chOff x="4586052" y="6083722"/>
            <a:chExt cx="2933978" cy="6298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F1352BA-3BED-20B5-4AE6-A88F5D4AE2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694576" y="6083722"/>
              <a:ext cx="1825454" cy="604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A close-up of a label&#10;&#10;Description automatically generated">
              <a:extLst>
                <a:ext uri="{FF2B5EF4-FFF2-40B4-BE49-F238E27FC236}">
                  <a16:creationId xmlns:a16="http://schemas.microsoft.com/office/drawing/2014/main" id="{C6FBEF99-68E0-D946-8C91-6AE4159FF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052" y="6083722"/>
              <a:ext cx="987653" cy="629881"/>
            </a:xfrm>
            <a:prstGeom prst="rect">
              <a:avLst/>
            </a:prstGeom>
          </p:spPr>
        </p:pic>
      </p:grpSp>
      <p:pic>
        <p:nvPicPr>
          <p:cNvPr id="5" name="Picture 2" descr="UiTM Universiti Teknologi Mara Logo PNG Transparent – Brands Logos">
            <a:extLst>
              <a:ext uri="{FF2B5EF4-FFF2-40B4-BE49-F238E27FC236}">
                <a16:creationId xmlns:a16="http://schemas.microsoft.com/office/drawing/2014/main" id="{3BEFC1D2-52A4-5306-2DC6-BC614BEF2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68" y="189916"/>
            <a:ext cx="1144363" cy="48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6"/>
          <p:cNvSpPr txBox="1"/>
          <p:nvPr/>
        </p:nvSpPr>
        <p:spPr>
          <a:xfrm>
            <a:off x="389628" y="169573"/>
            <a:ext cx="11188256" cy="1268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Libre Franklin"/>
              <a:buNone/>
            </a:pPr>
            <a:r>
              <a:rPr lang="en-US" sz="4400" b="1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APA STYLE COMMON “RULES”</a:t>
            </a:r>
            <a:endParaRPr/>
          </a:p>
        </p:txBody>
      </p:sp>
      <p:pic>
        <p:nvPicPr>
          <p:cNvPr id="238" name="Google Shape;238;p26"/>
          <p:cNvPicPr preferRelativeResize="0"/>
          <p:nvPr/>
        </p:nvPicPr>
        <p:blipFill rotWithShape="1">
          <a:blip r:embed="rId3">
            <a:alphaModFix/>
          </a:blip>
          <a:srcRect l="324" t="17619" r="-323" b="-1666"/>
          <a:stretch/>
        </p:blipFill>
        <p:spPr>
          <a:xfrm>
            <a:off x="1735309" y="1580645"/>
            <a:ext cx="8215850" cy="4483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8E915A0-057C-70E8-23D3-5D33B374B83E}"/>
              </a:ext>
            </a:extLst>
          </p:cNvPr>
          <p:cNvGrpSpPr/>
          <p:nvPr/>
        </p:nvGrpSpPr>
        <p:grpSpPr>
          <a:xfrm>
            <a:off x="123444" y="6404177"/>
            <a:ext cx="1815084" cy="340121"/>
            <a:chOff x="4586052" y="6083722"/>
            <a:chExt cx="2933978" cy="6298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51A7623-7304-CFC8-87F3-CEB9D61D23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694576" y="6083722"/>
              <a:ext cx="1825454" cy="604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A close-up of a label&#10;&#10;Description automatically generated">
              <a:extLst>
                <a:ext uri="{FF2B5EF4-FFF2-40B4-BE49-F238E27FC236}">
                  <a16:creationId xmlns:a16="http://schemas.microsoft.com/office/drawing/2014/main" id="{BC344097-289B-38F8-1FC2-1B65A3D53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052" y="6083722"/>
              <a:ext cx="987653" cy="629881"/>
            </a:xfrm>
            <a:prstGeom prst="rect">
              <a:avLst/>
            </a:prstGeom>
          </p:spPr>
        </p:pic>
      </p:grpSp>
      <p:pic>
        <p:nvPicPr>
          <p:cNvPr id="5" name="Picture 2" descr="UiTM Universiti Teknologi Mara Logo PNG Transparent – Brands Logos">
            <a:extLst>
              <a:ext uri="{FF2B5EF4-FFF2-40B4-BE49-F238E27FC236}">
                <a16:creationId xmlns:a16="http://schemas.microsoft.com/office/drawing/2014/main" id="{6A56D97C-D5A9-54AF-A9EF-2945C31F8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68" y="189916"/>
            <a:ext cx="1144363" cy="48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7"/>
          <p:cNvSpPr txBox="1"/>
          <p:nvPr/>
        </p:nvSpPr>
        <p:spPr>
          <a:xfrm>
            <a:off x="389628" y="169573"/>
            <a:ext cx="11188256" cy="1268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Libre Franklin"/>
              <a:buNone/>
            </a:pPr>
            <a:r>
              <a:rPr lang="en-US" sz="4400" b="1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REFERENCE LIST APA STYLE</a:t>
            </a:r>
            <a:endParaRPr/>
          </a:p>
        </p:txBody>
      </p:sp>
      <p:sp>
        <p:nvSpPr>
          <p:cNvPr id="249" name="Google Shape;249;p27"/>
          <p:cNvSpPr/>
          <p:nvPr/>
        </p:nvSpPr>
        <p:spPr>
          <a:xfrm>
            <a:off x="1185349" y="1531241"/>
            <a:ext cx="992715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55600" marR="0" lvl="0" indent="-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Book</a:t>
            </a:r>
            <a:endParaRPr/>
          </a:p>
          <a:p>
            <a:pPr marL="1098550" marR="0" lvl="1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50" name="Google Shape;250;p27"/>
          <p:cNvGraphicFramePr/>
          <p:nvPr/>
        </p:nvGraphicFramePr>
        <p:xfrm>
          <a:off x="1570141" y="2045038"/>
          <a:ext cx="8827225" cy="1210350"/>
        </p:xfrm>
        <a:graphic>
          <a:graphicData uri="http://schemas.openxmlformats.org/drawingml/2006/table">
            <a:tbl>
              <a:tblPr>
                <a:noFill/>
                <a:tableStyleId>{EB69B896-A247-48A0-B6F6-EDDD942A0E44}</a:tableStyleId>
              </a:tblPr>
              <a:tblGrid>
                <a:gridCol w="1198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3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35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65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67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Author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7625" marR="47625" marT="47625" marB="476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Date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7625" marR="47625" marT="47625" marB="476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Title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7625" marR="47625" marT="47625" marB="476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(SOURCE) Publisher Name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7625" marR="47625" marT="47625" marB="476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(SOURCE) URL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7625" marR="47625" marT="47625" marB="476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3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Author, A. A. </a:t>
                      </a:r>
                      <a:endParaRPr/>
                    </a:p>
                  </a:txBody>
                  <a:tcPr marL="47625" marR="47625" marT="47625" marB="476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(2020).</a:t>
                      </a:r>
                      <a:b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/>
                    </a:p>
                  </a:txBody>
                  <a:tcPr marL="47625" marR="47625" marT="47625" marB="476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i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Title of book.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i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Title of book </a:t>
                      </a:r>
                      <a: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(3rd ed)</a:t>
                      </a:r>
                      <a:r>
                        <a:rPr lang="en-US" sz="1400" i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. 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i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Title of book </a:t>
                      </a:r>
                      <a: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[Audiobook].</a:t>
                      </a:r>
                      <a:endParaRPr/>
                    </a:p>
                  </a:txBody>
                  <a:tcPr marL="47625" marR="47625" marT="47625" marB="476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Publisher name.</a:t>
                      </a:r>
                      <a:endParaRPr/>
                    </a:p>
                  </a:txBody>
                  <a:tcPr marL="47625" marR="47625" marT="47625" marB="476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https://doi.org/xxx</a:t>
                      </a:r>
                      <a:b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https://xxx.xxxx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/>
                    </a:p>
                  </a:txBody>
                  <a:tcPr marL="47625" marR="47625" marT="47625" marB="476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51" name="Google Shape;251;p27"/>
          <p:cNvSpPr/>
          <p:nvPr/>
        </p:nvSpPr>
        <p:spPr>
          <a:xfrm>
            <a:off x="1570141" y="3255402"/>
            <a:ext cx="8827230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0082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4B0082"/>
                </a:solidFill>
                <a:latin typeface="Arial"/>
                <a:ea typeface="Arial"/>
                <a:cs typeface="Arial"/>
                <a:sym typeface="Arial"/>
              </a:rPr>
              <a:t>Examples:</a:t>
            </a:r>
            <a:endParaRPr sz="1600" b="0" i="0" u="none" strike="noStrike" cap="none" dirty="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References:</a:t>
            </a:r>
            <a:endParaRPr sz="1600" b="0" i="0" u="none" strike="noStrike" cap="none" dirty="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</a:pPr>
            <a:r>
              <a:rPr lang="en-US" sz="1600" b="0" i="0" u="none" strike="noStrike" cap="none" dirty="0" err="1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Stegenga</a:t>
            </a:r>
            <a:r>
              <a:rPr lang="en-US" sz="1600" b="0" i="0" u="none" strike="noStrike" cap="none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, J. (2018).</a:t>
            </a:r>
            <a:r>
              <a:rPr lang="en-US" sz="1600" b="0" i="1" u="none" strike="noStrike" cap="none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 Care &amp; cure: An introduction to philosophy of medicine.</a:t>
            </a:r>
            <a:r>
              <a:rPr lang="en-US" sz="1600" b="0" i="0" u="none" strike="noStrike" cap="none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 The University of 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</a:pPr>
            <a:r>
              <a:rPr lang="en-US" sz="1600" dirty="0">
                <a:solidFill>
                  <a:srgbClr val="333333"/>
                </a:solidFill>
              </a:rPr>
              <a:t>          </a:t>
            </a:r>
            <a:r>
              <a:rPr lang="en-US" sz="1600" b="0" i="0" u="none" strike="noStrike" cap="none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Chicago Press. </a:t>
            </a:r>
            <a:r>
              <a:rPr lang="en-US" sz="1600" b="0" i="0" u="sng" strike="noStrike" cap="none" dirty="0">
                <a:solidFill>
                  <a:srgbClr val="592A8A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https://doi.org/10.7208/chicago/9780226595177.001.0001</a:t>
            </a:r>
            <a:endParaRPr sz="1600" b="0" i="0" u="none" strike="noStrike" cap="none" dirty="0">
              <a:solidFill>
                <a:srgbClr val="592A8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0" i="0" u="none" strike="noStrike" cap="none" dirty="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In-text Citation (Paraphrase):</a:t>
            </a:r>
            <a:endParaRPr sz="1600" b="0" i="0" u="none" strike="noStrike" cap="none" dirty="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1600" b="0" i="0" u="none" strike="noStrike" cap="none" dirty="0" err="1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Stegenga</a:t>
            </a:r>
            <a:r>
              <a:rPr lang="en-US" sz="1600" b="0" i="0" u="none" strike="noStrike" cap="none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, 2018)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0" i="0" u="none" strike="noStrike" cap="none" dirty="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In-text Citation (Direct Quote):</a:t>
            </a:r>
            <a:endParaRPr sz="1600" b="0" i="0" u="none" strike="noStrike" cap="none" dirty="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1600" b="0" i="0" u="none" strike="noStrike" cap="none" dirty="0" err="1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Stegenga</a:t>
            </a:r>
            <a:r>
              <a:rPr lang="en-US" sz="1600" b="0" i="0" u="none" strike="noStrike" cap="none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, 2018, p. 52)</a:t>
            </a:r>
            <a:endParaRPr dirty="0"/>
          </a:p>
        </p:txBody>
      </p:sp>
      <p:sp>
        <p:nvSpPr>
          <p:cNvPr id="252" name="Google Shape;252;p27"/>
          <p:cNvSpPr/>
          <p:nvPr/>
        </p:nvSpPr>
        <p:spPr>
          <a:xfrm>
            <a:off x="6684663" y="6258234"/>
            <a:ext cx="3459601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https://libguides.ecu.edu/c.php?g=982594&amp;p=7105378</a:t>
            </a: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721A52E-F0C4-F7D0-35BE-28E22ECFA580}"/>
              </a:ext>
            </a:extLst>
          </p:cNvPr>
          <p:cNvGrpSpPr/>
          <p:nvPr/>
        </p:nvGrpSpPr>
        <p:grpSpPr>
          <a:xfrm>
            <a:off x="123444" y="6404177"/>
            <a:ext cx="1815084" cy="340121"/>
            <a:chOff x="4586052" y="6083722"/>
            <a:chExt cx="2933978" cy="6298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61A52F3-E53D-5BDE-57D8-AB9631335B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694576" y="6083722"/>
              <a:ext cx="1825454" cy="604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A close-up of a label&#10;&#10;Description automatically generated">
              <a:extLst>
                <a:ext uri="{FF2B5EF4-FFF2-40B4-BE49-F238E27FC236}">
                  <a16:creationId xmlns:a16="http://schemas.microsoft.com/office/drawing/2014/main" id="{5DE9EC15-8048-17C5-6C45-F60F37909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052" y="6083722"/>
              <a:ext cx="987653" cy="629881"/>
            </a:xfrm>
            <a:prstGeom prst="rect">
              <a:avLst/>
            </a:prstGeom>
          </p:spPr>
        </p:pic>
      </p:grpSp>
      <p:pic>
        <p:nvPicPr>
          <p:cNvPr id="5" name="Picture 2" descr="UiTM Universiti Teknologi Mara Logo PNG Transparent – Brands Logos">
            <a:extLst>
              <a:ext uri="{FF2B5EF4-FFF2-40B4-BE49-F238E27FC236}">
                <a16:creationId xmlns:a16="http://schemas.microsoft.com/office/drawing/2014/main" id="{55F0D93C-FBD2-9667-6DD0-09C4FECC8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68" y="189916"/>
            <a:ext cx="1144363" cy="48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8"/>
          <p:cNvSpPr txBox="1"/>
          <p:nvPr/>
        </p:nvSpPr>
        <p:spPr>
          <a:xfrm>
            <a:off x="389628" y="169573"/>
            <a:ext cx="11188256" cy="1268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Libre Franklin"/>
              <a:buNone/>
            </a:pPr>
            <a:r>
              <a:rPr lang="en-US" sz="4400" b="1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REFERENCE LIST APA STYLE</a:t>
            </a:r>
            <a:endParaRPr/>
          </a:p>
        </p:txBody>
      </p:sp>
      <p:sp>
        <p:nvSpPr>
          <p:cNvPr id="263" name="Google Shape;263;p28"/>
          <p:cNvSpPr/>
          <p:nvPr/>
        </p:nvSpPr>
        <p:spPr>
          <a:xfrm>
            <a:off x="1185349" y="1531241"/>
            <a:ext cx="992715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55600" marR="0" lvl="0" indent="-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Journal Article-One Author &amp; DOI (Electronic or Print)</a:t>
            </a:r>
            <a:endParaRPr/>
          </a:p>
        </p:txBody>
      </p:sp>
      <p:graphicFrame>
        <p:nvGraphicFramePr>
          <p:cNvPr id="264" name="Google Shape;264;p28"/>
          <p:cNvGraphicFramePr/>
          <p:nvPr/>
        </p:nvGraphicFramePr>
        <p:xfrm>
          <a:off x="1570141" y="2045038"/>
          <a:ext cx="8827225" cy="1134035"/>
        </p:xfrm>
        <a:graphic>
          <a:graphicData uri="http://schemas.openxmlformats.org/drawingml/2006/table">
            <a:tbl>
              <a:tblPr>
                <a:noFill/>
                <a:tableStyleId>{EB69B896-A247-48A0-B6F6-EDDD942A0E44}</a:tableStyleId>
              </a:tblPr>
              <a:tblGrid>
                <a:gridCol w="1198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05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65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37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Author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7625" marR="47625" marT="47625" marB="476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Date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7625" marR="47625" marT="47625" marB="476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Title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7625" marR="47625" marT="47625" marB="476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(SOURCE) Periodical Information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7625" marR="47625" marT="47625" marB="476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(SOURCE) URL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7625" marR="47625" marT="47625" marB="476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5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Author, A. A.</a:t>
                      </a:r>
                      <a:endParaRPr/>
                    </a:p>
                  </a:txBody>
                  <a:tcPr marL="47625" marR="47625" marT="47625" marB="476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(2020).</a:t>
                      </a:r>
                      <a:b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(2020, August).</a:t>
                      </a:r>
                      <a:b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(2020, September 28).</a:t>
                      </a:r>
                      <a:endParaRPr/>
                    </a:p>
                  </a:txBody>
                  <a:tcPr marL="47625" marR="47625" marT="47625" marB="476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Title of article.</a:t>
                      </a:r>
                      <a:endParaRPr/>
                    </a:p>
                  </a:txBody>
                  <a:tcPr marL="47625" marR="47625" marT="47625" marB="476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i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Title of Periodical, 23</a:t>
                      </a:r>
                      <a: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(5), 35-39.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i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Title of Periodical, 44</a:t>
                      </a:r>
                      <a: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(3), e34876.</a:t>
                      </a:r>
                      <a:endParaRPr/>
                    </a:p>
                  </a:txBody>
                  <a:tcPr marL="47625" marR="47625" marT="47625" marB="476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https://doi.org/xxxx</a:t>
                      </a:r>
                      <a:endParaRPr/>
                    </a:p>
                  </a:txBody>
                  <a:tcPr marL="47625" marR="47625" marT="47625" marB="476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65" name="Google Shape;265;p28"/>
          <p:cNvSpPr/>
          <p:nvPr/>
        </p:nvSpPr>
        <p:spPr>
          <a:xfrm>
            <a:off x="1464749" y="3079501"/>
            <a:ext cx="8827230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0082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4B0082"/>
                </a:solidFill>
                <a:latin typeface="Arial"/>
                <a:ea typeface="Arial"/>
                <a:cs typeface="Arial"/>
                <a:sym typeface="Arial"/>
              </a:rPr>
              <a:t>Examples: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0" i="0" u="none" strike="noStrike" cap="none" dirty="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References: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Milligan, C. K. (2006). Yoga for stress management program as a complementary alternative 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dirty="0"/>
              <a:t>           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counseling resource in a university counseling center.</a:t>
            </a:r>
            <a:r>
              <a:rPr lang="en-US" sz="16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Journal of College 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i="1" dirty="0"/>
              <a:t>           </a:t>
            </a:r>
            <a:r>
              <a:rPr lang="en-US" sz="16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Counseling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 </a:t>
            </a:r>
            <a:r>
              <a:rPr lang="en-US" sz="16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(2), 181-187. </a:t>
            </a:r>
            <a:r>
              <a:rPr lang="en-US" sz="16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https://doi.org/10.1002/j.2161-1882.2006.tb00105.x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In-text Citation (Paraphrase):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(Milligan, 2006)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In-text Citation (Direct Quote):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(Milligan, 2006, p. 185)</a:t>
            </a:r>
            <a:endParaRPr dirty="0"/>
          </a:p>
        </p:txBody>
      </p:sp>
      <p:sp>
        <p:nvSpPr>
          <p:cNvPr id="266" name="Google Shape;266;p28"/>
          <p:cNvSpPr/>
          <p:nvPr/>
        </p:nvSpPr>
        <p:spPr>
          <a:xfrm>
            <a:off x="6684663" y="6258234"/>
            <a:ext cx="3459601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https://libguides.ecu.edu/c.php?g=982594&amp;p=7105378</a:t>
            </a: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0ABE366-6266-D19D-1F29-CE5BE06485F1}"/>
              </a:ext>
            </a:extLst>
          </p:cNvPr>
          <p:cNvGrpSpPr/>
          <p:nvPr/>
        </p:nvGrpSpPr>
        <p:grpSpPr>
          <a:xfrm>
            <a:off x="123444" y="6404177"/>
            <a:ext cx="1815084" cy="340121"/>
            <a:chOff x="4586052" y="6083722"/>
            <a:chExt cx="2933978" cy="6298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83BA894-025F-2F67-CD26-87964DC375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694576" y="6083722"/>
              <a:ext cx="1825454" cy="604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A close-up of a label&#10;&#10;Description automatically generated">
              <a:extLst>
                <a:ext uri="{FF2B5EF4-FFF2-40B4-BE49-F238E27FC236}">
                  <a16:creationId xmlns:a16="http://schemas.microsoft.com/office/drawing/2014/main" id="{0B7F4A6C-56CE-359B-5669-CF3E2FA3F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052" y="6083722"/>
              <a:ext cx="987653" cy="629881"/>
            </a:xfrm>
            <a:prstGeom prst="rect">
              <a:avLst/>
            </a:prstGeom>
          </p:spPr>
        </p:pic>
      </p:grpSp>
      <p:pic>
        <p:nvPicPr>
          <p:cNvPr id="5" name="Picture 2" descr="UiTM Universiti Teknologi Mara Logo PNG Transparent – Brands Logos">
            <a:extLst>
              <a:ext uri="{FF2B5EF4-FFF2-40B4-BE49-F238E27FC236}">
                <a16:creationId xmlns:a16="http://schemas.microsoft.com/office/drawing/2014/main" id="{F8EE7240-8ED9-F52A-37BE-CA5B30E01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68" y="189916"/>
            <a:ext cx="1144363" cy="48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9"/>
          <p:cNvSpPr txBox="1"/>
          <p:nvPr/>
        </p:nvSpPr>
        <p:spPr>
          <a:xfrm>
            <a:off x="389628" y="169573"/>
            <a:ext cx="11188256" cy="1268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Libre Franklin"/>
              <a:buNone/>
            </a:pPr>
            <a:r>
              <a:rPr lang="en-US" sz="4400" b="1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REFERENCE LIST APA STYLE</a:t>
            </a:r>
            <a:endParaRPr/>
          </a:p>
        </p:txBody>
      </p:sp>
      <p:sp>
        <p:nvSpPr>
          <p:cNvPr id="277" name="Google Shape;277;p29"/>
          <p:cNvSpPr/>
          <p:nvPr/>
        </p:nvSpPr>
        <p:spPr>
          <a:xfrm>
            <a:off x="1185349" y="1531241"/>
            <a:ext cx="992715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55600" marR="0" lvl="0" indent="-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Citing Webpages</a:t>
            </a:r>
            <a:endParaRPr/>
          </a:p>
        </p:txBody>
      </p:sp>
      <p:graphicFrame>
        <p:nvGraphicFramePr>
          <p:cNvPr id="278" name="Google Shape;278;p29"/>
          <p:cNvGraphicFramePr/>
          <p:nvPr/>
        </p:nvGraphicFramePr>
        <p:xfrm>
          <a:off x="1570141" y="2045038"/>
          <a:ext cx="8827225" cy="1470660"/>
        </p:xfrm>
        <a:graphic>
          <a:graphicData uri="http://schemas.openxmlformats.org/drawingml/2006/table">
            <a:tbl>
              <a:tblPr>
                <a:noFill/>
                <a:tableStyleId>{EB69B896-A247-48A0-B6F6-EDDD942A0E44}</a:tableStyleId>
              </a:tblPr>
              <a:tblGrid>
                <a:gridCol w="1198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8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185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37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Author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7625" marR="47625" marT="47625" marB="476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Date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7625" marR="47625" marT="47625" marB="476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Title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7625" marR="47625" marT="47625" marB="476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(SOURCE) Website Name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7625" marR="47625" marT="47625" marB="476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(SOURCE) URL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7625" marR="47625" marT="47625" marB="476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5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Author, A. A. &amp; Author, B. B.</a:t>
                      </a:r>
                      <a:endParaRPr/>
                    </a:p>
                  </a:txBody>
                  <a:tcPr marL="47625" marR="47625" marT="47625" marB="476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(2020).</a:t>
                      </a:r>
                      <a:b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(2020, August).</a:t>
                      </a:r>
                      <a:b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(2020, September 28).</a:t>
                      </a:r>
                      <a:b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(n.d.).</a:t>
                      </a:r>
                      <a:endParaRPr/>
                    </a:p>
                  </a:txBody>
                  <a:tcPr marL="47625" marR="47625" marT="47625" marB="476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i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Title of work.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7625" marR="47625" marT="47625" marB="476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Site Name.</a:t>
                      </a:r>
                      <a:endParaRPr/>
                    </a:p>
                  </a:txBody>
                  <a:tcPr marL="47625" marR="47625" marT="47625" marB="476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https://xxx.xxxx</a:t>
                      </a:r>
                      <a:b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Retrieved December 22, 2020 from https://xxx.xxxx</a:t>
                      </a:r>
                      <a:endParaRPr/>
                    </a:p>
                  </a:txBody>
                  <a:tcPr marL="47625" marR="47625" marT="47625" marB="476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79" name="Google Shape;279;p29"/>
          <p:cNvSpPr/>
          <p:nvPr/>
        </p:nvSpPr>
        <p:spPr>
          <a:xfrm>
            <a:off x="1464749" y="3411900"/>
            <a:ext cx="8827230" cy="3077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0082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4B0082"/>
                </a:solidFill>
                <a:latin typeface="Arial"/>
                <a:ea typeface="Arial"/>
                <a:cs typeface="Arial"/>
                <a:sym typeface="Arial"/>
              </a:rPr>
              <a:t>Examples: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0" i="0" u="none" strike="noStrike" cap="none" dirty="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Reference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Tucker, M. E. (2018, May). </a:t>
            </a:r>
            <a:r>
              <a:rPr lang="en-US" sz="16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 occupational therapist may benefit your care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Diabetes 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dirty="0"/>
              <a:t>          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Forecast. Retri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 on 13</a:t>
            </a:r>
            <a:r>
              <a:rPr lang="en-US" sz="1600" b="0" i="0" u="none" strike="noStrike" cap="none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July 2024. </a:t>
            </a:r>
            <a:r>
              <a:rPr lang="en-US" sz="16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http://www.diabetesforecast.org/2018/03-may-</a:t>
            </a:r>
            <a:endParaRPr lang="en-US" sz="1600" u="sng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dirty="0"/>
              <a:t>          </a:t>
            </a:r>
            <a:r>
              <a:rPr lang="en-US" sz="1600" b="0" i="0" u="sng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jun</a:t>
            </a:r>
            <a:r>
              <a:rPr lang="en-US" sz="16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/an-occupational-therapist-may.html</a:t>
            </a:r>
            <a:endParaRPr sz="1600" b="0" i="0" u="sng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In-text Citation (Paraphrase):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(Tucker, 2018)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In-text Citation (Direct Quote):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(Tucker, 2018, para. 1)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dirty="0"/>
          </a:p>
        </p:txBody>
      </p:sp>
      <p:sp>
        <p:nvSpPr>
          <p:cNvPr id="280" name="Google Shape;280;p29"/>
          <p:cNvSpPr/>
          <p:nvPr/>
        </p:nvSpPr>
        <p:spPr>
          <a:xfrm>
            <a:off x="6684663" y="6258234"/>
            <a:ext cx="3459601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https://libguides.ecu.edu/c.php?g=982594&amp;p=7105378</a:t>
            </a: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4E4720E-1DE4-1031-0101-76A6CD338284}"/>
              </a:ext>
            </a:extLst>
          </p:cNvPr>
          <p:cNvGrpSpPr/>
          <p:nvPr/>
        </p:nvGrpSpPr>
        <p:grpSpPr>
          <a:xfrm>
            <a:off x="123444" y="6404177"/>
            <a:ext cx="1815084" cy="340121"/>
            <a:chOff x="4586052" y="6083722"/>
            <a:chExt cx="2933978" cy="6298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872986D-1C69-52EB-4197-966019D58A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694576" y="6083722"/>
              <a:ext cx="1825454" cy="604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A close-up of a label&#10;&#10;Description automatically generated">
              <a:extLst>
                <a:ext uri="{FF2B5EF4-FFF2-40B4-BE49-F238E27FC236}">
                  <a16:creationId xmlns:a16="http://schemas.microsoft.com/office/drawing/2014/main" id="{E1E7BA26-201D-30C6-37D4-A095DB652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052" y="6083722"/>
              <a:ext cx="987653" cy="629881"/>
            </a:xfrm>
            <a:prstGeom prst="rect">
              <a:avLst/>
            </a:prstGeom>
          </p:spPr>
        </p:pic>
      </p:grpSp>
      <p:pic>
        <p:nvPicPr>
          <p:cNvPr id="5" name="Picture 2" descr="UiTM Universiti Teknologi Mara Logo PNG Transparent – Brands Logos">
            <a:extLst>
              <a:ext uri="{FF2B5EF4-FFF2-40B4-BE49-F238E27FC236}">
                <a16:creationId xmlns:a16="http://schemas.microsoft.com/office/drawing/2014/main" id="{73C5FB35-7A1E-8B88-3BBE-1CF724E02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68" y="189916"/>
            <a:ext cx="1144363" cy="48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0"/>
          <p:cNvSpPr txBox="1"/>
          <p:nvPr/>
        </p:nvSpPr>
        <p:spPr>
          <a:xfrm>
            <a:off x="389628" y="169573"/>
            <a:ext cx="11188256" cy="1268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Libre Franklin"/>
              <a:buNone/>
            </a:pPr>
            <a:r>
              <a:rPr lang="en-US" sz="4400" b="1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ETHICS &amp; PLAGIARISM</a:t>
            </a:r>
            <a:endParaRPr/>
          </a:p>
        </p:txBody>
      </p:sp>
      <p:sp>
        <p:nvSpPr>
          <p:cNvPr id="291" name="Google Shape;291;p30"/>
          <p:cNvSpPr/>
          <p:nvPr/>
        </p:nvSpPr>
        <p:spPr>
          <a:xfrm>
            <a:off x="1092200" y="1580645"/>
            <a:ext cx="9804399" cy="5139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Plagiarism : 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copying of words, sentences and paragraphs directly from the work of another without paraphrase</a:t>
            </a:r>
            <a:endParaRPr/>
          </a:p>
          <a:p>
            <a:pPr marL="342900" marR="0" lvl="0" indent="-190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copying of illustrations, figures, photographs, drawings, models, or other visual and nonverbal materials, including recordings, of another without proper credit</a:t>
            </a:r>
            <a:endParaRPr/>
          </a:p>
          <a:p>
            <a:pPr marL="342900" marR="0" lvl="0" indent="-190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presentation of work prepared by another in final or draft form as one's own without citing the source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Sources: Brian James Baer, Kent State University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29 August 2014</a:t>
            </a: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07491AC-2E1F-084E-6AD4-4B437A1FE932}"/>
              </a:ext>
            </a:extLst>
          </p:cNvPr>
          <p:cNvGrpSpPr/>
          <p:nvPr/>
        </p:nvGrpSpPr>
        <p:grpSpPr>
          <a:xfrm>
            <a:off x="123444" y="6404177"/>
            <a:ext cx="1815084" cy="340121"/>
            <a:chOff x="4586052" y="6083722"/>
            <a:chExt cx="2933978" cy="6298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859FE1A-EF0D-95E9-CE68-64F0719D6F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694576" y="6083722"/>
              <a:ext cx="1825454" cy="604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A close-up of a label&#10;&#10;Description automatically generated">
              <a:extLst>
                <a:ext uri="{FF2B5EF4-FFF2-40B4-BE49-F238E27FC236}">
                  <a16:creationId xmlns:a16="http://schemas.microsoft.com/office/drawing/2014/main" id="{DBCCF997-886B-328E-8FB1-47C98095A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052" y="6083722"/>
              <a:ext cx="987653" cy="629881"/>
            </a:xfrm>
            <a:prstGeom prst="rect">
              <a:avLst/>
            </a:prstGeom>
          </p:spPr>
        </p:pic>
      </p:grpSp>
      <p:pic>
        <p:nvPicPr>
          <p:cNvPr id="5" name="Picture 2" descr="UiTM Universiti Teknologi Mara Logo PNG Transparent – Brands Logos">
            <a:extLst>
              <a:ext uri="{FF2B5EF4-FFF2-40B4-BE49-F238E27FC236}">
                <a16:creationId xmlns:a16="http://schemas.microsoft.com/office/drawing/2014/main" id="{A8759742-344A-6E42-523D-20531051B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68" y="189916"/>
            <a:ext cx="1144363" cy="48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1"/>
          <p:cNvSpPr txBox="1"/>
          <p:nvPr/>
        </p:nvSpPr>
        <p:spPr>
          <a:xfrm>
            <a:off x="389628" y="169573"/>
            <a:ext cx="11188256" cy="1268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Libre Franklin"/>
              <a:buNone/>
            </a:pPr>
            <a:r>
              <a:rPr lang="en-US" sz="4400" b="1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ETHICS &amp; PLAGIARISM</a:t>
            </a:r>
            <a:endParaRPr/>
          </a:p>
        </p:txBody>
      </p:sp>
      <p:sp>
        <p:nvSpPr>
          <p:cNvPr id="302" name="Google Shape;302;p31"/>
          <p:cNvSpPr/>
          <p:nvPr/>
        </p:nvSpPr>
        <p:spPr>
          <a:xfrm>
            <a:off x="467264" y="1711855"/>
            <a:ext cx="4434935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Noto Sans Symbols"/>
              <a:buChar char="❑"/>
            </a:pPr>
            <a:r>
              <a:rPr lang="en-US"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Turnitin is a leading academic plagiarism checker technology for teachers and students. Online plagiarism detection, grammar check, grading tools. </a:t>
            </a:r>
            <a:endParaRPr/>
          </a:p>
          <a:p>
            <a:pPr marL="457200" marR="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None/>
            </a:pPr>
            <a:endParaRPr sz="2200" b="0" i="0" u="none" strike="noStrike" cap="none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200"/>
              <a:buFont typeface="Noto Sans Symbols"/>
              <a:buChar char="❑"/>
            </a:pPr>
            <a:r>
              <a:rPr lang="en-US" sz="2200" b="1" i="0" u="none" strike="noStrike" cap="non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UiTM:  (30% ) ONLY</a:t>
            </a:r>
            <a:endParaRPr/>
          </a:p>
          <a:p>
            <a:pPr marL="457200" marR="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000" b="1" i="0" u="none" strike="noStrike" cap="none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Sumber: Maklumat terperinci, sila rujuk dokumen </a:t>
            </a:r>
            <a:r>
              <a:rPr lang="en-US" sz="14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Understanding, Plagiarism a Guide for Lecturers and Avoiding Pagiarism a Guide for student 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yang diperolehi dari laman web https://hea.uitm.edu.my</a:t>
            </a:r>
            <a:endParaRPr/>
          </a:p>
        </p:txBody>
      </p:sp>
      <p:pic>
        <p:nvPicPr>
          <p:cNvPr id="303" name="Google Shape;303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5188" y="6078878"/>
            <a:ext cx="2362568" cy="58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1" descr="D:\1. Unit Perkhidmatan Akademik\Sokongan Penyelidikan\2016\turnitin.jpg"/>
          <p:cNvPicPr preferRelativeResize="0"/>
          <p:nvPr/>
        </p:nvPicPr>
        <p:blipFill rotWithShape="1">
          <a:blip r:embed="rId4">
            <a:alphaModFix/>
          </a:blip>
          <a:srcRect t="21428"/>
          <a:stretch/>
        </p:blipFill>
        <p:spPr>
          <a:xfrm>
            <a:off x="5349461" y="3500287"/>
            <a:ext cx="4092383" cy="281940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305" name="Google Shape;305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85501" y="1532517"/>
            <a:ext cx="4092383" cy="28996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A3C9548-590B-0782-3773-C00982AA7D28}"/>
              </a:ext>
            </a:extLst>
          </p:cNvPr>
          <p:cNvGrpSpPr/>
          <p:nvPr/>
        </p:nvGrpSpPr>
        <p:grpSpPr>
          <a:xfrm>
            <a:off x="123444" y="6404177"/>
            <a:ext cx="1815084" cy="340121"/>
            <a:chOff x="4586052" y="6083722"/>
            <a:chExt cx="2933978" cy="6298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93BD0B2-0E17-BB87-0915-748EB6ABAF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694576" y="6083722"/>
              <a:ext cx="1825454" cy="604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A close-up of a label&#10;&#10;Description automatically generated">
              <a:extLst>
                <a:ext uri="{FF2B5EF4-FFF2-40B4-BE49-F238E27FC236}">
                  <a16:creationId xmlns:a16="http://schemas.microsoft.com/office/drawing/2014/main" id="{226F852F-EAFC-AF4A-BA7A-4AAE35063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052" y="6083722"/>
              <a:ext cx="987653" cy="629881"/>
            </a:xfrm>
            <a:prstGeom prst="rect">
              <a:avLst/>
            </a:prstGeom>
          </p:spPr>
        </p:pic>
      </p:grpSp>
      <p:pic>
        <p:nvPicPr>
          <p:cNvPr id="5" name="Picture 2" descr="UiTM Universiti Teknologi Mara Logo PNG Transparent – Brands Logos">
            <a:extLst>
              <a:ext uri="{FF2B5EF4-FFF2-40B4-BE49-F238E27FC236}">
                <a16:creationId xmlns:a16="http://schemas.microsoft.com/office/drawing/2014/main" id="{24C5F8BB-FDA9-C399-825F-6E2EFD0F0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68" y="189916"/>
            <a:ext cx="1144363" cy="48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3"/>
          <p:cNvSpPr txBox="1"/>
          <p:nvPr/>
        </p:nvSpPr>
        <p:spPr>
          <a:xfrm>
            <a:off x="346169" y="47698"/>
            <a:ext cx="11188256" cy="647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Libre Franklin"/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MENDELEY VS ENDNOTE</a:t>
            </a:r>
            <a:endParaRPr/>
          </a:p>
        </p:txBody>
      </p:sp>
      <p:graphicFrame>
        <p:nvGraphicFramePr>
          <p:cNvPr id="327" name="Google Shape;327;p33"/>
          <p:cNvGraphicFramePr/>
          <p:nvPr/>
        </p:nvGraphicFramePr>
        <p:xfrm>
          <a:off x="1066237" y="624821"/>
          <a:ext cx="10468200" cy="5846345"/>
        </p:xfrm>
        <a:graphic>
          <a:graphicData uri="http://schemas.openxmlformats.org/drawingml/2006/table">
            <a:tbl>
              <a:tblPr firstRow="1" bandRow="1">
                <a:noFill/>
                <a:tableStyleId>{EB69B896-A247-48A0-B6F6-EDDD942A0E44}</a:tableStyleId>
              </a:tblPr>
              <a:tblGrid>
                <a:gridCol w="2617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7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7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17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Feature</a:t>
                      </a:r>
                      <a:endParaRPr sz="12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Benefits</a:t>
                      </a:r>
                      <a:endParaRPr sz="12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Mendeley</a:t>
                      </a:r>
                      <a:endParaRPr sz="12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EndNote </a:t>
                      </a:r>
                      <a:endParaRPr sz="12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3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Secure, sync across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multiple platforms</a:t>
                      </a:r>
                      <a:endParaRPr sz="1200" b="0" i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Anytime, anywhere access</a:t>
                      </a:r>
                      <a:endParaRPr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Desktop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Web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Mobile (iOS and soon Android)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Desktop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Web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Mobile (iOS)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Does not sync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Full text search</a:t>
                      </a:r>
                      <a:endParaRPr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Be able to find the right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information quickly</a:t>
                      </a:r>
                      <a:endParaRPr sz="1200" b="0" i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Yes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Yes</a:t>
                      </a:r>
                      <a:endParaRPr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Annotations, highlights</a:t>
                      </a:r>
                      <a:endParaRPr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Share comments with others</a:t>
                      </a:r>
                      <a:endParaRPr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Yes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No – free version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Yes – paid version</a:t>
                      </a:r>
                      <a:endParaRPr sz="1200" b="0" i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Group, follow capability</a:t>
                      </a:r>
                      <a:endParaRPr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Ability to share information/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full text as well as ‘follow’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group trends</a:t>
                      </a:r>
                      <a:endParaRPr sz="1200" b="0" i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Yes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Only private groups</a:t>
                      </a:r>
                      <a:endParaRPr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Personalized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recommendation</a:t>
                      </a:r>
                      <a:endParaRPr sz="1200" b="0" i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Proactive recommendation</a:t>
                      </a:r>
                      <a:endParaRPr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Related papers – free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Mendeley suggest – paid</a:t>
                      </a:r>
                      <a:endParaRPr sz="1200" b="0" i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No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oCitation style</a:t>
                      </a:r>
                      <a:endParaRPr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More styles = flexibility</a:t>
                      </a:r>
                      <a:endParaRPr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7000 styles</a:t>
                      </a:r>
                      <a:endParaRPr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6500 styles</a:t>
                      </a:r>
                      <a:endParaRPr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Auto-extract of metadata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from PDF</a:t>
                      </a:r>
                      <a:endParaRPr sz="1200" b="0" i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Saves time and accuracy to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create citation</a:t>
                      </a:r>
                      <a:endParaRPr sz="1200" b="0" i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Extracts full citation metadata,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DOI, PubMed, and Arxiv ID</a:t>
                      </a:r>
                      <a:endParaRPr sz="1200" b="0" i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Only DOI and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embeded PDFs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Library system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integration</a:t>
                      </a:r>
                      <a:endParaRPr sz="1200" b="0" i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Enable one-click download</a:t>
                      </a:r>
                      <a:endParaRPr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No (TBC in 2015)</a:t>
                      </a:r>
                      <a:endParaRPr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Yes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Support non-English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documents and UI</a:t>
                      </a:r>
                      <a:endParaRPr sz="1200" b="0" i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More user adoption</a:t>
                      </a:r>
                      <a:endParaRPr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No</a:t>
                      </a:r>
                      <a:endParaRPr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Yes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Freemium version</a:t>
                      </a:r>
                      <a:endParaRPr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Low-cost to entry</a:t>
                      </a:r>
                      <a:endParaRPr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Yes – 2 GB of storage</a:t>
                      </a:r>
                      <a:endParaRPr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Yes – 2 GB of storage</a:t>
                      </a:r>
                      <a:endParaRPr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27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Alumni policy</a:t>
                      </a:r>
                      <a:endParaRPr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Benefits for alumni</a:t>
                      </a:r>
                      <a:endParaRPr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Yes – 12 months grace period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then free account</a:t>
                      </a:r>
                      <a:endParaRPr sz="1200" b="0" i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None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A4E9A519-E4D4-D6BB-9B13-2CCAA4765894}"/>
              </a:ext>
            </a:extLst>
          </p:cNvPr>
          <p:cNvGrpSpPr/>
          <p:nvPr/>
        </p:nvGrpSpPr>
        <p:grpSpPr>
          <a:xfrm>
            <a:off x="123444" y="6404177"/>
            <a:ext cx="1815084" cy="340121"/>
            <a:chOff x="4586052" y="6083722"/>
            <a:chExt cx="2933978" cy="6298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78ED454-760F-D845-1505-C0DF9DAFD6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694576" y="6083722"/>
              <a:ext cx="1825454" cy="604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A close-up of a label&#10;&#10;Description automatically generated">
              <a:extLst>
                <a:ext uri="{FF2B5EF4-FFF2-40B4-BE49-F238E27FC236}">
                  <a16:creationId xmlns:a16="http://schemas.microsoft.com/office/drawing/2014/main" id="{33F478E8-1B07-F2BA-0740-C6C546DCC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052" y="6083722"/>
              <a:ext cx="987653" cy="629881"/>
            </a:xfrm>
            <a:prstGeom prst="rect">
              <a:avLst/>
            </a:prstGeom>
          </p:spPr>
        </p:pic>
      </p:grpSp>
      <p:pic>
        <p:nvPicPr>
          <p:cNvPr id="5" name="Picture 2" descr="UiTM Universiti Teknologi Mara Logo PNG Transparent – Brands Logos">
            <a:extLst>
              <a:ext uri="{FF2B5EF4-FFF2-40B4-BE49-F238E27FC236}">
                <a16:creationId xmlns:a16="http://schemas.microsoft.com/office/drawing/2014/main" id="{4C4BE914-61E5-0A6F-B2A4-55656AA07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68" y="189916"/>
            <a:ext cx="1144363" cy="48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hexagons on a white background&#10;&#10;Description automatically generated">
            <a:extLst>
              <a:ext uri="{FF2B5EF4-FFF2-40B4-BE49-F238E27FC236}">
                <a16:creationId xmlns:a16="http://schemas.microsoft.com/office/drawing/2014/main" id="{F26E1AC3-1F59-327A-7201-7F53A7C4C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2" name="Google Shape;112;p15"/>
          <p:cNvSpPr txBox="1"/>
          <p:nvPr/>
        </p:nvSpPr>
        <p:spPr>
          <a:xfrm>
            <a:off x="389628" y="169573"/>
            <a:ext cx="11188256" cy="1268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Libre Franklin"/>
              <a:buNone/>
            </a:pPr>
            <a:r>
              <a:rPr lang="en-US" sz="4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MODULE OVERVIEW / INTRO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5"/>
          <p:cNvSpPr txBox="1"/>
          <p:nvPr/>
        </p:nvSpPr>
        <p:spPr>
          <a:xfrm>
            <a:off x="1085436" y="2204737"/>
            <a:ext cx="5210491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EndNote is a search tool that provides a simple way to search online bibliographic databases and retrieve the references directly into EndNote.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EndNote is a reference and image databases which specializes in storing, managing and searching for bibliographic references in your private reference library (called EndNote Library)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15"/>
          <p:cNvSpPr txBox="1"/>
          <p:nvPr/>
        </p:nvSpPr>
        <p:spPr>
          <a:xfrm>
            <a:off x="7483063" y="2117010"/>
            <a:ext cx="4708938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Access and  searching technique to: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1800"/>
              <a:buFont typeface="Arial"/>
              <a:buAutoNum type="arabicPeriod"/>
            </a:pPr>
            <a:r>
              <a:rPr lang="en-US" sz="1800" b="0" i="0" u="none" strike="noStrike" cap="none">
                <a:solidFill>
                  <a:srgbClr val="303030"/>
                </a:solidFill>
                <a:latin typeface="Arial"/>
                <a:ea typeface="Arial"/>
                <a:cs typeface="Arial"/>
                <a:sym typeface="Arial"/>
              </a:rPr>
              <a:t>Introduction to Reference Management Software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1800"/>
              <a:buFont typeface="Arial"/>
              <a:buAutoNum type="arabicPeriod"/>
            </a:pPr>
            <a:r>
              <a:rPr lang="en-US" sz="1800" b="0" i="0" u="none" strike="noStrike" cap="none">
                <a:solidFill>
                  <a:srgbClr val="303030"/>
                </a:solidFill>
                <a:latin typeface="Arial"/>
                <a:ea typeface="Arial"/>
                <a:cs typeface="Arial"/>
                <a:sym typeface="Arial"/>
              </a:rPr>
              <a:t>Introduction to Endnote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1800"/>
              <a:buFont typeface="Arial"/>
              <a:buAutoNum type="arabicPeriod"/>
            </a:pPr>
            <a:r>
              <a:rPr lang="en-US" sz="1800" b="0" i="0" u="none" strike="noStrike" cap="none">
                <a:solidFill>
                  <a:srgbClr val="303030"/>
                </a:solidFill>
                <a:latin typeface="Arial"/>
                <a:ea typeface="Arial"/>
                <a:cs typeface="Arial"/>
                <a:sym typeface="Arial"/>
              </a:rPr>
              <a:t>Installation Guide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1800"/>
              <a:buFont typeface="Arial"/>
              <a:buAutoNum type="arabicPeriod"/>
            </a:pPr>
            <a:r>
              <a:rPr lang="en-US" sz="1800" b="0" i="0" u="none" strike="noStrike" cap="none">
                <a:solidFill>
                  <a:srgbClr val="303030"/>
                </a:solidFill>
                <a:latin typeface="Arial"/>
                <a:ea typeface="Arial"/>
                <a:cs typeface="Arial"/>
                <a:sym typeface="Arial"/>
              </a:rPr>
              <a:t>Adding Reference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1800"/>
              <a:buFont typeface="Arial"/>
              <a:buAutoNum type="arabicPeriod"/>
            </a:pPr>
            <a:r>
              <a:rPr lang="en-US" sz="1800" b="0" i="0" u="none" strike="noStrike" cap="none">
                <a:solidFill>
                  <a:srgbClr val="303030"/>
                </a:solidFill>
                <a:latin typeface="Arial"/>
                <a:ea typeface="Arial"/>
                <a:cs typeface="Arial"/>
                <a:sym typeface="Arial"/>
              </a:rPr>
              <a:t>Adding References by importing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1800"/>
              <a:buFont typeface="Arial"/>
              <a:buAutoNum type="arabicPeriod"/>
            </a:pPr>
            <a:r>
              <a:rPr lang="en-US" sz="1800" b="0" i="0" u="none" strike="noStrike" cap="none">
                <a:solidFill>
                  <a:srgbClr val="303030"/>
                </a:solidFill>
                <a:latin typeface="Arial"/>
                <a:ea typeface="Arial"/>
                <a:cs typeface="Arial"/>
                <a:sym typeface="Arial"/>
              </a:rPr>
              <a:t>Inserting Citation from Online Databases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1800"/>
              <a:buFont typeface="Arial"/>
              <a:buAutoNum type="arabicPeriod"/>
            </a:pPr>
            <a:r>
              <a:rPr lang="en-US" sz="1800" b="0" i="0" u="none" strike="noStrike" cap="none">
                <a:solidFill>
                  <a:srgbClr val="303030"/>
                </a:solidFill>
                <a:latin typeface="Arial"/>
                <a:ea typeface="Arial"/>
                <a:cs typeface="Arial"/>
                <a:sym typeface="Arial"/>
              </a:rPr>
              <a:t>Inserting References into Word Documents</a:t>
            </a:r>
            <a:endParaRPr sz="1800" b="0" i="0" u="none" strike="noStrike" cap="none">
              <a:solidFill>
                <a:srgbClr val="30303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15"/>
          <p:cNvSpPr/>
          <p:nvPr/>
        </p:nvSpPr>
        <p:spPr>
          <a:xfrm>
            <a:off x="388435" y="1585566"/>
            <a:ext cx="581231" cy="629881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Quattrocento Sans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15"/>
          <p:cNvSpPr/>
          <p:nvPr/>
        </p:nvSpPr>
        <p:spPr>
          <a:xfrm>
            <a:off x="6850128" y="1580645"/>
            <a:ext cx="581231" cy="629881"/>
          </a:xfrm>
          <a:prstGeom prst="ellipse">
            <a:avLst/>
          </a:prstGeom>
          <a:solidFill>
            <a:srgbClr val="92D05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Quattrocento Sans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2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15"/>
          <p:cNvSpPr txBox="1"/>
          <p:nvPr/>
        </p:nvSpPr>
        <p:spPr>
          <a:xfrm>
            <a:off x="1085437" y="1741288"/>
            <a:ext cx="335998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Quattrocento Sans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What is LMS 300 Module?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5"/>
          <p:cNvSpPr txBox="1"/>
          <p:nvPr/>
        </p:nvSpPr>
        <p:spPr>
          <a:xfrm>
            <a:off x="7483062" y="1672805"/>
            <a:ext cx="3359988" cy="437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Quattrocento Sans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Module highlight : 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15"/>
          <p:cNvSpPr txBox="1"/>
          <p:nvPr/>
        </p:nvSpPr>
        <p:spPr>
          <a:xfrm>
            <a:off x="969666" y="5511775"/>
            <a:ext cx="725993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Quattrocento Sans"/>
              <a:buAutoNum type="arabicPeriod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Online via Webex, Google Meet, Google Classroom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Quattrocento Sans"/>
              <a:buAutoNum type="arabicPeriod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Face to Face : IT Centre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5"/>
          <p:cNvSpPr/>
          <p:nvPr/>
        </p:nvSpPr>
        <p:spPr>
          <a:xfrm>
            <a:off x="404656" y="5135676"/>
            <a:ext cx="581231" cy="622824"/>
          </a:xfrm>
          <a:prstGeom prst="ellipse">
            <a:avLst/>
          </a:prstGeom>
          <a:solidFill>
            <a:srgbClr val="7030A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Quattrocento Sans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3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15"/>
          <p:cNvSpPr txBox="1"/>
          <p:nvPr/>
        </p:nvSpPr>
        <p:spPr>
          <a:xfrm>
            <a:off x="1085437" y="5163633"/>
            <a:ext cx="3359988" cy="437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Quattrocento Sans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Teaching Medium</a:t>
            </a:r>
            <a:endParaRPr sz="2000" b="1" i="0" u="none" strike="noStrike" cap="non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22" name="Google Shape;122;p15"/>
          <p:cNvSpPr txBox="1"/>
          <p:nvPr/>
        </p:nvSpPr>
        <p:spPr>
          <a:xfrm>
            <a:off x="7483062" y="5492314"/>
            <a:ext cx="444713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to 2 Hour(s)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5"/>
          <p:cNvSpPr/>
          <p:nvPr/>
        </p:nvSpPr>
        <p:spPr>
          <a:xfrm>
            <a:off x="6888041" y="5162792"/>
            <a:ext cx="581231" cy="629881"/>
          </a:xfrm>
          <a:prstGeom prst="ellipse">
            <a:avLst/>
          </a:prstGeom>
          <a:solidFill>
            <a:srgbClr val="FF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Quattrocento Sans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4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5"/>
          <p:cNvSpPr txBox="1"/>
          <p:nvPr/>
        </p:nvSpPr>
        <p:spPr>
          <a:xfrm>
            <a:off x="7510641" y="5162792"/>
            <a:ext cx="3359988" cy="437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Quattrocento Sans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Duration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421E12E-2538-EBAE-0C16-D4F6703A95BD}"/>
              </a:ext>
            </a:extLst>
          </p:cNvPr>
          <p:cNvGrpSpPr/>
          <p:nvPr/>
        </p:nvGrpSpPr>
        <p:grpSpPr>
          <a:xfrm>
            <a:off x="123444" y="6404177"/>
            <a:ext cx="1815084" cy="340121"/>
            <a:chOff x="4586052" y="6083722"/>
            <a:chExt cx="2933978" cy="62988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8016784-1287-1933-6D72-1D151E0D35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694576" y="6083722"/>
              <a:ext cx="1825454" cy="604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A close-up of a label&#10;&#10;Description automatically generated">
              <a:extLst>
                <a:ext uri="{FF2B5EF4-FFF2-40B4-BE49-F238E27FC236}">
                  <a16:creationId xmlns:a16="http://schemas.microsoft.com/office/drawing/2014/main" id="{980027B8-4D0C-572C-B140-52F9A9049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052" y="6083722"/>
              <a:ext cx="987653" cy="62988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4"/>
          <p:cNvSpPr txBox="1">
            <a:spLocks noGrp="1"/>
          </p:cNvSpPr>
          <p:nvPr>
            <p:ph type="ctrTitle"/>
          </p:nvPr>
        </p:nvSpPr>
        <p:spPr>
          <a:xfrm>
            <a:off x="1473200" y="20494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REFERENCE MANAGEMENT SOFTWARE: ENDNOTE 20</a:t>
            </a: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66D3FBF-7A5B-B1D9-D792-164DBCAB4CA1}"/>
              </a:ext>
            </a:extLst>
          </p:cNvPr>
          <p:cNvGrpSpPr/>
          <p:nvPr/>
        </p:nvGrpSpPr>
        <p:grpSpPr>
          <a:xfrm>
            <a:off x="123444" y="6404177"/>
            <a:ext cx="1815084" cy="340121"/>
            <a:chOff x="4586052" y="6083722"/>
            <a:chExt cx="2933978" cy="6298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1AA382F-A9EF-E774-0A6E-AB8A47DCE3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694576" y="6083722"/>
              <a:ext cx="1825454" cy="604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A close-up of a label&#10;&#10;Description automatically generated">
              <a:extLst>
                <a:ext uri="{FF2B5EF4-FFF2-40B4-BE49-F238E27FC236}">
                  <a16:creationId xmlns:a16="http://schemas.microsoft.com/office/drawing/2014/main" id="{D4BEEB90-0015-C18C-D406-94C3E26DD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052" y="6083722"/>
              <a:ext cx="987653" cy="629881"/>
            </a:xfrm>
            <a:prstGeom prst="rect">
              <a:avLst/>
            </a:prstGeom>
          </p:spPr>
        </p:pic>
      </p:grpSp>
      <p:pic>
        <p:nvPicPr>
          <p:cNvPr id="5" name="Picture 2" descr="UiTM Universiti Teknologi Mara Logo PNG Transparent – Brands Logos">
            <a:extLst>
              <a:ext uri="{FF2B5EF4-FFF2-40B4-BE49-F238E27FC236}">
                <a16:creationId xmlns:a16="http://schemas.microsoft.com/office/drawing/2014/main" id="{128973BD-2CF6-1D1D-A20C-98D0BAE4B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68" y="189916"/>
            <a:ext cx="1144363" cy="48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540328"/>
            <a:ext cx="5067300" cy="904875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35"/>
          <p:cNvSpPr txBox="1"/>
          <p:nvPr/>
        </p:nvSpPr>
        <p:spPr>
          <a:xfrm>
            <a:off x="881350" y="1776895"/>
            <a:ext cx="10950766" cy="4325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109728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8108"/>
              <a:buFont typeface="Arial"/>
              <a:buNone/>
            </a:pPr>
            <a:r>
              <a:rPr lang="en-US" sz="4000" b="1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EndNote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is a reference management software used to manage bibliographies and reference when writing essays and articles.</a:t>
            </a:r>
            <a:endParaRPr/>
          </a:p>
          <a:p>
            <a:pPr marL="109728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5444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9728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5444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 can organize images including charts, table, figures, PDfs and other files.</a:t>
            </a:r>
            <a:endParaRPr/>
          </a:p>
          <a:p>
            <a:pPr marL="109728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5444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9728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5444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Downloading references from other databases such as Science Direct, PubMed, Ovid etc.</a:t>
            </a:r>
            <a:endParaRPr/>
          </a:p>
          <a:p>
            <a:pPr marL="109728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5444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9728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5444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Using the database to link to references in word-processed documents.</a:t>
            </a:r>
            <a:endParaRPr/>
          </a:p>
          <a:p>
            <a:pPr marL="109728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5444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9728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5444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Generating a bibliography in the correct style for publications.</a:t>
            </a:r>
            <a:endParaRPr/>
          </a:p>
          <a:p>
            <a:pPr marL="109728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5444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9728" marR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8108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B12792C-216C-E10D-0852-1416DFB6D363}"/>
              </a:ext>
            </a:extLst>
          </p:cNvPr>
          <p:cNvGrpSpPr/>
          <p:nvPr/>
        </p:nvGrpSpPr>
        <p:grpSpPr>
          <a:xfrm>
            <a:off x="123444" y="6404177"/>
            <a:ext cx="1815084" cy="340121"/>
            <a:chOff x="4586052" y="6083722"/>
            <a:chExt cx="2933978" cy="6298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FFDCC40-A16C-D339-2C0C-3A3BE0BC0C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694576" y="6083722"/>
              <a:ext cx="1825454" cy="604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A close-up of a label&#10;&#10;Description automatically generated">
              <a:extLst>
                <a:ext uri="{FF2B5EF4-FFF2-40B4-BE49-F238E27FC236}">
                  <a16:creationId xmlns:a16="http://schemas.microsoft.com/office/drawing/2014/main" id="{4415FE25-7A10-FDF4-FD8D-3216D9AB7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052" y="6083722"/>
              <a:ext cx="987653" cy="629881"/>
            </a:xfrm>
            <a:prstGeom prst="rect">
              <a:avLst/>
            </a:prstGeom>
          </p:spPr>
        </p:pic>
      </p:grpSp>
      <p:pic>
        <p:nvPicPr>
          <p:cNvPr id="5" name="Picture 2" descr="UiTM Universiti Teknologi Mara Logo PNG Transparent – Brands Logos">
            <a:extLst>
              <a:ext uri="{FF2B5EF4-FFF2-40B4-BE49-F238E27FC236}">
                <a16:creationId xmlns:a16="http://schemas.microsoft.com/office/drawing/2014/main" id="{A2164C26-5EAA-09E2-C5BE-6529A4089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68" y="189916"/>
            <a:ext cx="1144363" cy="48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6"/>
          <p:cNvSpPr txBox="1">
            <a:spLocks noGrp="1"/>
          </p:cNvSpPr>
          <p:nvPr>
            <p:ph type="ctrTitle"/>
          </p:nvPr>
        </p:nvSpPr>
        <p:spPr>
          <a:xfrm>
            <a:off x="1473200" y="20494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ENDNOTE DOWNLOAD AND INSTALLATION</a:t>
            </a: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2AE07ED-D640-F14E-1592-276B95C1278F}"/>
              </a:ext>
            </a:extLst>
          </p:cNvPr>
          <p:cNvGrpSpPr/>
          <p:nvPr/>
        </p:nvGrpSpPr>
        <p:grpSpPr>
          <a:xfrm>
            <a:off x="123444" y="6404177"/>
            <a:ext cx="1815084" cy="340121"/>
            <a:chOff x="4586052" y="6083722"/>
            <a:chExt cx="2933978" cy="6298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50D0101-90F3-9C06-5BA6-1FB69ED0D7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694576" y="6083722"/>
              <a:ext cx="1825454" cy="604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A close-up of a label&#10;&#10;Description automatically generated">
              <a:extLst>
                <a:ext uri="{FF2B5EF4-FFF2-40B4-BE49-F238E27FC236}">
                  <a16:creationId xmlns:a16="http://schemas.microsoft.com/office/drawing/2014/main" id="{D9EAF894-C60E-FA0D-57A9-DE5EA7C29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052" y="6083722"/>
              <a:ext cx="987653" cy="629881"/>
            </a:xfrm>
            <a:prstGeom prst="rect">
              <a:avLst/>
            </a:prstGeom>
          </p:spPr>
        </p:pic>
      </p:grpSp>
      <p:pic>
        <p:nvPicPr>
          <p:cNvPr id="5" name="Picture 2" descr="UiTM Universiti Teknologi Mara Logo PNG Transparent – Brands Logos">
            <a:extLst>
              <a:ext uri="{FF2B5EF4-FFF2-40B4-BE49-F238E27FC236}">
                <a16:creationId xmlns:a16="http://schemas.microsoft.com/office/drawing/2014/main" id="{3FBC7EE0-5750-CD06-AC8B-1C11884D9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68" y="189916"/>
            <a:ext cx="1144363" cy="48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7"/>
          <p:cNvSpPr txBox="1"/>
          <p:nvPr/>
        </p:nvSpPr>
        <p:spPr>
          <a:xfrm>
            <a:off x="346169" y="47698"/>
            <a:ext cx="11188256" cy="647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</a:pPr>
            <a:endParaRPr sz="3200" b="1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372" name="Google Shape;372;p37"/>
          <p:cNvCxnSpPr>
            <a:cxnSpLocks/>
          </p:cNvCxnSpPr>
          <p:nvPr/>
        </p:nvCxnSpPr>
        <p:spPr>
          <a:xfrm>
            <a:off x="4351031" y="638826"/>
            <a:ext cx="1160769" cy="444649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D4122879-6985-463B-A3E7-6311218DE82A}"/>
              </a:ext>
            </a:extLst>
          </p:cNvPr>
          <p:cNvGrpSpPr/>
          <p:nvPr/>
        </p:nvGrpSpPr>
        <p:grpSpPr>
          <a:xfrm>
            <a:off x="123444" y="6404177"/>
            <a:ext cx="1815084" cy="340121"/>
            <a:chOff x="4586052" y="6083722"/>
            <a:chExt cx="2933978" cy="6298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ED1C42D-DBB6-4734-2177-0548EE152C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694576" y="6083722"/>
              <a:ext cx="1825454" cy="604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A close-up of a label&#10;&#10;Description automatically generated">
              <a:extLst>
                <a:ext uri="{FF2B5EF4-FFF2-40B4-BE49-F238E27FC236}">
                  <a16:creationId xmlns:a16="http://schemas.microsoft.com/office/drawing/2014/main" id="{79E75D56-8BCD-9B6F-4D34-EE82D563B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052" y="6083722"/>
              <a:ext cx="987653" cy="629881"/>
            </a:xfrm>
            <a:prstGeom prst="rect">
              <a:avLst/>
            </a:prstGeom>
          </p:spPr>
        </p:pic>
      </p:grpSp>
      <p:pic>
        <p:nvPicPr>
          <p:cNvPr id="5" name="Picture 2" descr="UiTM Universiti Teknologi Mara Logo PNG Transparent – Brands Logos">
            <a:extLst>
              <a:ext uri="{FF2B5EF4-FFF2-40B4-BE49-F238E27FC236}">
                <a16:creationId xmlns:a16="http://schemas.microsoft.com/office/drawing/2014/main" id="{99F21BD3-307F-84D4-A248-E0B64E2D9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68" y="189916"/>
            <a:ext cx="1144363" cy="48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8E52EA5-40B9-D584-41D8-278D53B725EA}"/>
              </a:ext>
            </a:extLst>
          </p:cNvPr>
          <p:cNvGrpSpPr/>
          <p:nvPr/>
        </p:nvGrpSpPr>
        <p:grpSpPr>
          <a:xfrm>
            <a:off x="346169" y="1269749"/>
            <a:ext cx="6220165" cy="4044577"/>
            <a:chOff x="346169" y="1117343"/>
            <a:chExt cx="6220165" cy="404457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065226E-6E40-92B2-365E-981A8DE78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6169" y="1117343"/>
              <a:ext cx="6220165" cy="4044577"/>
            </a:xfrm>
            <a:prstGeom prst="rect">
              <a:avLst/>
            </a:prstGeom>
          </p:spPr>
        </p:pic>
        <p:sp>
          <p:nvSpPr>
            <p:cNvPr id="370" name="Google Shape;370;p37"/>
            <p:cNvSpPr/>
            <p:nvPr/>
          </p:nvSpPr>
          <p:spPr>
            <a:xfrm>
              <a:off x="5378976" y="1225865"/>
              <a:ext cx="595916" cy="161362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1" name="Google Shape;371;p37"/>
          <p:cNvSpPr/>
          <p:nvPr/>
        </p:nvSpPr>
        <p:spPr>
          <a:xfrm>
            <a:off x="365569" y="424677"/>
            <a:ext cx="3832907" cy="540435"/>
          </a:xfrm>
          <a:prstGeom prst="rect">
            <a:avLst/>
          </a:prstGeom>
          <a:noFill/>
          <a:ln w="381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 to the Library Portal URL and click Download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E35DD30-7236-5B69-53CB-2BA3F90254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9070" y="1378271"/>
            <a:ext cx="5278050" cy="2434395"/>
          </a:xfrm>
          <a:prstGeom prst="rect">
            <a:avLst/>
          </a:prstGeom>
        </p:spPr>
      </p:pic>
      <p:sp>
        <p:nvSpPr>
          <p:cNvPr id="16" name="Google Shape;370;p37">
            <a:extLst>
              <a:ext uri="{FF2B5EF4-FFF2-40B4-BE49-F238E27FC236}">
                <a16:creationId xmlns:a16="http://schemas.microsoft.com/office/drawing/2014/main" id="{52ACF667-2989-FC45-42E4-20E9A6825B9A}"/>
              </a:ext>
            </a:extLst>
          </p:cNvPr>
          <p:cNvSpPr/>
          <p:nvPr/>
        </p:nvSpPr>
        <p:spPr>
          <a:xfrm>
            <a:off x="6759043" y="2267270"/>
            <a:ext cx="352957" cy="171129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5414EED-6AF4-59DC-A3BD-CCC5A8E608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4715" y="3980273"/>
            <a:ext cx="5259122" cy="1499456"/>
          </a:xfrm>
          <a:prstGeom prst="rect">
            <a:avLst/>
          </a:prstGeom>
        </p:spPr>
      </p:pic>
      <p:sp>
        <p:nvSpPr>
          <p:cNvPr id="19" name="Google Shape;370;p37">
            <a:extLst>
              <a:ext uri="{FF2B5EF4-FFF2-40B4-BE49-F238E27FC236}">
                <a16:creationId xmlns:a16="http://schemas.microsoft.com/office/drawing/2014/main" id="{8BE10964-2C2B-2666-8C1D-229936F2580F}"/>
              </a:ext>
            </a:extLst>
          </p:cNvPr>
          <p:cNvSpPr/>
          <p:nvPr/>
        </p:nvSpPr>
        <p:spPr>
          <a:xfrm>
            <a:off x="7173909" y="5143197"/>
            <a:ext cx="657758" cy="336532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401;p39">
            <a:extLst>
              <a:ext uri="{FF2B5EF4-FFF2-40B4-BE49-F238E27FC236}">
                <a16:creationId xmlns:a16="http://schemas.microsoft.com/office/drawing/2014/main" id="{2DF3A307-2C89-AE1D-5320-EA9E4CA0B726}"/>
              </a:ext>
            </a:extLst>
          </p:cNvPr>
          <p:cNvSpPr/>
          <p:nvPr/>
        </p:nvSpPr>
        <p:spPr>
          <a:xfrm>
            <a:off x="6759043" y="5787417"/>
            <a:ext cx="3832907" cy="855236"/>
          </a:xfrm>
          <a:prstGeom prst="rect">
            <a:avLst/>
          </a:prstGeom>
          <a:noFill/>
          <a:ln w="381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 Download to install Endnote Software to your PC (Windows/Mac)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" name="Google Shape;402;p39">
            <a:extLst>
              <a:ext uri="{FF2B5EF4-FFF2-40B4-BE49-F238E27FC236}">
                <a16:creationId xmlns:a16="http://schemas.microsoft.com/office/drawing/2014/main" id="{D618A72A-3A79-5F33-BE2B-48FE48F11808}"/>
              </a:ext>
            </a:extLst>
          </p:cNvPr>
          <p:cNvCxnSpPr>
            <a:cxnSpLocks/>
          </p:cNvCxnSpPr>
          <p:nvPr/>
        </p:nvCxnSpPr>
        <p:spPr>
          <a:xfrm flipH="1" flipV="1">
            <a:off x="7962732" y="5287153"/>
            <a:ext cx="449791" cy="385151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00"/>
            <a:headEnd type="none" w="sm" len="sm"/>
            <a:tailEnd type="stealth" w="med" len="med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054" y="1076676"/>
            <a:ext cx="11609891" cy="48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40"/>
          <p:cNvSpPr txBox="1"/>
          <p:nvPr/>
        </p:nvSpPr>
        <p:spPr>
          <a:xfrm>
            <a:off x="346169" y="47698"/>
            <a:ext cx="11188256" cy="647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Libre Franklin"/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Download instruction</a:t>
            </a:r>
            <a:endParaRPr sz="3200" b="1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14" name="Google Shape;414;p40"/>
          <p:cNvSpPr txBox="1"/>
          <p:nvPr/>
        </p:nvSpPr>
        <p:spPr>
          <a:xfrm>
            <a:off x="6721434" y="5142016"/>
            <a:ext cx="402001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**This software requires a password. Please contact your respective librarian.</a:t>
            </a: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236719C-574E-0202-6001-A1E91DA31165}"/>
              </a:ext>
            </a:extLst>
          </p:cNvPr>
          <p:cNvGrpSpPr/>
          <p:nvPr/>
        </p:nvGrpSpPr>
        <p:grpSpPr>
          <a:xfrm>
            <a:off x="123444" y="6404177"/>
            <a:ext cx="1815084" cy="340121"/>
            <a:chOff x="4586052" y="6083722"/>
            <a:chExt cx="2933978" cy="6298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43D2F72-5E2A-ACC7-C7F1-BF57E5A52C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694576" y="6083722"/>
              <a:ext cx="1825454" cy="604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A close-up of a label&#10;&#10;Description automatically generated">
              <a:extLst>
                <a:ext uri="{FF2B5EF4-FFF2-40B4-BE49-F238E27FC236}">
                  <a16:creationId xmlns:a16="http://schemas.microsoft.com/office/drawing/2014/main" id="{DF4DEB54-AB9D-163A-19AD-DE5DF7F4D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052" y="6083722"/>
              <a:ext cx="987653" cy="629881"/>
            </a:xfrm>
            <a:prstGeom prst="rect">
              <a:avLst/>
            </a:prstGeom>
          </p:spPr>
        </p:pic>
      </p:grpSp>
      <p:pic>
        <p:nvPicPr>
          <p:cNvPr id="5" name="Picture 2" descr="UiTM Universiti Teknologi Mara Logo PNG Transparent – Brands Logos">
            <a:extLst>
              <a:ext uri="{FF2B5EF4-FFF2-40B4-BE49-F238E27FC236}">
                <a16:creationId xmlns:a16="http://schemas.microsoft.com/office/drawing/2014/main" id="{96E5345E-E857-DE3A-6BD1-ED12E0E98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68" y="189916"/>
            <a:ext cx="1144363" cy="48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1"/>
          <p:cNvSpPr txBox="1"/>
          <p:nvPr/>
        </p:nvSpPr>
        <p:spPr>
          <a:xfrm>
            <a:off x="346169" y="47698"/>
            <a:ext cx="11188256" cy="647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</a:pPr>
            <a:endParaRPr sz="3200" b="1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425" name="Google Shape;425;p41"/>
          <p:cNvPicPr preferRelativeResize="0"/>
          <p:nvPr/>
        </p:nvPicPr>
        <p:blipFill rotWithShape="1">
          <a:blip r:embed="rId3">
            <a:alphaModFix/>
          </a:blip>
          <a:srcRect b="4746"/>
          <a:stretch/>
        </p:blipFill>
        <p:spPr>
          <a:xfrm>
            <a:off x="451944" y="715405"/>
            <a:ext cx="11416571" cy="5611823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41"/>
          <p:cNvSpPr/>
          <p:nvPr/>
        </p:nvSpPr>
        <p:spPr>
          <a:xfrm>
            <a:off x="3541987" y="3282219"/>
            <a:ext cx="1912883" cy="449858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41"/>
          <p:cNvSpPr/>
          <p:nvPr/>
        </p:nvSpPr>
        <p:spPr>
          <a:xfrm>
            <a:off x="6944943" y="2722545"/>
            <a:ext cx="2325181" cy="784603"/>
          </a:xfrm>
          <a:prstGeom prst="rect">
            <a:avLst/>
          </a:prstGeom>
          <a:noFill/>
          <a:ln w="381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 this folder to download Endnote 20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28" name="Google Shape;428;p41"/>
          <p:cNvCxnSpPr/>
          <p:nvPr/>
        </p:nvCxnSpPr>
        <p:spPr>
          <a:xfrm flipH="1">
            <a:off x="5454870" y="3079531"/>
            <a:ext cx="1429407" cy="210208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0348B62A-6772-DD4B-CD95-066F0641EB4F}"/>
              </a:ext>
            </a:extLst>
          </p:cNvPr>
          <p:cNvGrpSpPr/>
          <p:nvPr/>
        </p:nvGrpSpPr>
        <p:grpSpPr>
          <a:xfrm>
            <a:off x="123444" y="6404177"/>
            <a:ext cx="1815084" cy="340121"/>
            <a:chOff x="4586052" y="6083722"/>
            <a:chExt cx="2933978" cy="6298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66E8FD1-4650-5FF3-BBBF-EAF9D851ED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694576" y="6083722"/>
              <a:ext cx="1825454" cy="604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A close-up of a label&#10;&#10;Description automatically generated">
              <a:extLst>
                <a:ext uri="{FF2B5EF4-FFF2-40B4-BE49-F238E27FC236}">
                  <a16:creationId xmlns:a16="http://schemas.microsoft.com/office/drawing/2014/main" id="{C4D7F9EC-7DE8-4B7C-E571-72990896B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052" y="6083722"/>
              <a:ext cx="987653" cy="629881"/>
            </a:xfrm>
            <a:prstGeom prst="rect">
              <a:avLst/>
            </a:prstGeom>
          </p:spPr>
        </p:pic>
      </p:grpSp>
      <p:pic>
        <p:nvPicPr>
          <p:cNvPr id="5" name="Picture 2" descr="UiTM Universiti Teknologi Mara Logo PNG Transparent – Brands Logos">
            <a:extLst>
              <a:ext uri="{FF2B5EF4-FFF2-40B4-BE49-F238E27FC236}">
                <a16:creationId xmlns:a16="http://schemas.microsoft.com/office/drawing/2014/main" id="{4AA31FD7-AE70-ABE9-3CAD-5FBB196A0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68" y="189916"/>
            <a:ext cx="1144363" cy="48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2"/>
          <p:cNvSpPr txBox="1"/>
          <p:nvPr/>
        </p:nvSpPr>
        <p:spPr>
          <a:xfrm>
            <a:off x="346169" y="47698"/>
            <a:ext cx="11188256" cy="647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</a:pPr>
            <a:endParaRPr sz="3200" b="1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439" name="Google Shape;439;p42"/>
          <p:cNvPicPr preferRelativeResize="0"/>
          <p:nvPr/>
        </p:nvPicPr>
        <p:blipFill rotWithShape="1">
          <a:blip r:embed="rId3">
            <a:alphaModFix/>
          </a:blip>
          <a:srcRect t="3591" b="5117"/>
          <a:stretch/>
        </p:blipFill>
        <p:spPr>
          <a:xfrm>
            <a:off x="510251" y="560838"/>
            <a:ext cx="11318643" cy="5635011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42"/>
          <p:cNvSpPr/>
          <p:nvPr/>
        </p:nvSpPr>
        <p:spPr>
          <a:xfrm>
            <a:off x="3541986" y="2607082"/>
            <a:ext cx="1912883" cy="475405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42"/>
          <p:cNvSpPr/>
          <p:nvPr/>
        </p:nvSpPr>
        <p:spPr>
          <a:xfrm>
            <a:off x="6944943" y="2810191"/>
            <a:ext cx="2325181" cy="829161"/>
          </a:xfrm>
          <a:prstGeom prst="rect">
            <a:avLst/>
          </a:prstGeom>
          <a:noFill/>
          <a:ln w="381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 this folder to download Endnote 20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42" name="Google Shape;442;p42"/>
          <p:cNvCxnSpPr>
            <a:endCxn id="440" idx="3"/>
          </p:cNvCxnSpPr>
          <p:nvPr/>
        </p:nvCxnSpPr>
        <p:spPr>
          <a:xfrm rot="10800000">
            <a:off x="5454869" y="2844785"/>
            <a:ext cx="1429500" cy="366900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A223C305-33B2-231A-9312-78DE2C62B5C1}"/>
              </a:ext>
            </a:extLst>
          </p:cNvPr>
          <p:cNvGrpSpPr/>
          <p:nvPr/>
        </p:nvGrpSpPr>
        <p:grpSpPr>
          <a:xfrm>
            <a:off x="123444" y="6404177"/>
            <a:ext cx="1815084" cy="340121"/>
            <a:chOff x="4586052" y="6083722"/>
            <a:chExt cx="2933978" cy="6298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3AEADAA-0FE5-6229-9720-3AF0374720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694576" y="6083722"/>
              <a:ext cx="1825454" cy="604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A close-up of a label&#10;&#10;Description automatically generated">
              <a:extLst>
                <a:ext uri="{FF2B5EF4-FFF2-40B4-BE49-F238E27FC236}">
                  <a16:creationId xmlns:a16="http://schemas.microsoft.com/office/drawing/2014/main" id="{A3F40EB3-9CC2-FC7E-0F62-539DACDD5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052" y="6083722"/>
              <a:ext cx="987653" cy="629881"/>
            </a:xfrm>
            <a:prstGeom prst="rect">
              <a:avLst/>
            </a:prstGeom>
          </p:spPr>
        </p:pic>
      </p:grpSp>
      <p:pic>
        <p:nvPicPr>
          <p:cNvPr id="5" name="Picture 2" descr="UiTM Universiti Teknologi Mara Logo PNG Transparent – Brands Logos">
            <a:extLst>
              <a:ext uri="{FF2B5EF4-FFF2-40B4-BE49-F238E27FC236}">
                <a16:creationId xmlns:a16="http://schemas.microsoft.com/office/drawing/2014/main" id="{D78C7945-5619-F3AC-CEF5-0A580FDD5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68" y="189916"/>
            <a:ext cx="1144363" cy="48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3"/>
          <p:cNvSpPr txBox="1"/>
          <p:nvPr/>
        </p:nvSpPr>
        <p:spPr>
          <a:xfrm>
            <a:off x="346169" y="47698"/>
            <a:ext cx="11188256" cy="647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</a:pPr>
            <a:endParaRPr sz="3200" b="1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453" name="Google Shape;453;p43"/>
          <p:cNvPicPr preferRelativeResize="0"/>
          <p:nvPr/>
        </p:nvPicPr>
        <p:blipFill rotWithShape="1">
          <a:blip r:embed="rId3">
            <a:alphaModFix/>
          </a:blip>
          <a:srcRect b="4580"/>
          <a:stretch/>
        </p:blipFill>
        <p:spPr>
          <a:xfrm>
            <a:off x="351292" y="560838"/>
            <a:ext cx="11489413" cy="5713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76054" y="1804880"/>
            <a:ext cx="3152775" cy="3333858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3"/>
          <p:cNvSpPr/>
          <p:nvPr/>
        </p:nvSpPr>
        <p:spPr>
          <a:xfrm>
            <a:off x="4005565" y="795468"/>
            <a:ext cx="2664295" cy="765856"/>
          </a:xfrm>
          <a:prstGeom prst="rect">
            <a:avLst/>
          </a:prstGeom>
          <a:noFill/>
          <a:ln w="381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Right click the zip folder to extract the installation files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56" name="Google Shape;456;p43"/>
          <p:cNvCxnSpPr/>
          <p:nvPr/>
        </p:nvCxnSpPr>
        <p:spPr>
          <a:xfrm flipH="1">
            <a:off x="3157127" y="1471591"/>
            <a:ext cx="848438" cy="567559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457" name="Google Shape;457;p43"/>
          <p:cNvSpPr/>
          <p:nvPr/>
        </p:nvSpPr>
        <p:spPr>
          <a:xfrm>
            <a:off x="8873040" y="3775923"/>
            <a:ext cx="2664295" cy="765856"/>
          </a:xfrm>
          <a:prstGeom prst="rect">
            <a:avLst/>
          </a:prstGeom>
          <a:noFill/>
          <a:ln w="381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Insert the password (please refer to your reference librarian)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58" name="Google Shape;458;p43"/>
          <p:cNvCxnSpPr/>
          <p:nvPr/>
        </p:nvCxnSpPr>
        <p:spPr>
          <a:xfrm rot="10800000">
            <a:off x="7935311" y="3016251"/>
            <a:ext cx="1229711" cy="676098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2F2A4325-7F9F-2805-2502-D2AE9779844B}"/>
              </a:ext>
            </a:extLst>
          </p:cNvPr>
          <p:cNvGrpSpPr/>
          <p:nvPr/>
        </p:nvGrpSpPr>
        <p:grpSpPr>
          <a:xfrm>
            <a:off x="123444" y="6404177"/>
            <a:ext cx="1815084" cy="340121"/>
            <a:chOff x="4586052" y="6083722"/>
            <a:chExt cx="2933978" cy="6298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D3DCC4A-C870-069F-7199-D5B64C88A3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694576" y="6083722"/>
              <a:ext cx="1825454" cy="604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A close-up of a label&#10;&#10;Description automatically generated">
              <a:extLst>
                <a:ext uri="{FF2B5EF4-FFF2-40B4-BE49-F238E27FC236}">
                  <a16:creationId xmlns:a16="http://schemas.microsoft.com/office/drawing/2014/main" id="{B4684AD6-0640-A60C-9028-BFA09EF46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052" y="6083722"/>
              <a:ext cx="987653" cy="629881"/>
            </a:xfrm>
            <a:prstGeom prst="rect">
              <a:avLst/>
            </a:prstGeom>
          </p:spPr>
        </p:pic>
      </p:grpSp>
      <p:pic>
        <p:nvPicPr>
          <p:cNvPr id="5" name="Picture 2" descr="UiTM Universiti Teknologi Mara Logo PNG Transparent – Brands Logos">
            <a:extLst>
              <a:ext uri="{FF2B5EF4-FFF2-40B4-BE49-F238E27FC236}">
                <a16:creationId xmlns:a16="http://schemas.microsoft.com/office/drawing/2014/main" id="{2A154DD0-3EF1-721C-FAEC-812078B83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68" y="189916"/>
            <a:ext cx="1144363" cy="48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44"/>
          <p:cNvSpPr txBox="1"/>
          <p:nvPr/>
        </p:nvSpPr>
        <p:spPr>
          <a:xfrm>
            <a:off x="346169" y="47698"/>
            <a:ext cx="11188256" cy="647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</a:pPr>
            <a:endParaRPr sz="3200" b="1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469" name="Google Shape;469;p44"/>
          <p:cNvPicPr preferRelativeResize="0"/>
          <p:nvPr/>
        </p:nvPicPr>
        <p:blipFill rotWithShape="1">
          <a:blip r:embed="rId3">
            <a:alphaModFix/>
          </a:blip>
          <a:srcRect b="4792"/>
          <a:stretch/>
        </p:blipFill>
        <p:spPr>
          <a:xfrm>
            <a:off x="630621" y="1035098"/>
            <a:ext cx="11161986" cy="5386724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44"/>
          <p:cNvSpPr/>
          <p:nvPr/>
        </p:nvSpPr>
        <p:spPr>
          <a:xfrm>
            <a:off x="4863087" y="2507573"/>
            <a:ext cx="3816424" cy="592196"/>
          </a:xfrm>
          <a:prstGeom prst="rect">
            <a:avLst/>
          </a:prstGeom>
          <a:noFill/>
          <a:ln w="381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 here to start installation 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71" name="Google Shape;471;p44"/>
          <p:cNvCxnSpPr/>
          <p:nvPr/>
        </p:nvCxnSpPr>
        <p:spPr>
          <a:xfrm rot="10800000">
            <a:off x="3475688" y="1874537"/>
            <a:ext cx="1387399" cy="760618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472" name="Google Shape;472;p44"/>
          <p:cNvSpPr txBox="1"/>
          <p:nvPr/>
        </p:nvSpPr>
        <p:spPr>
          <a:xfrm>
            <a:off x="475817" y="238200"/>
            <a:ext cx="8774539" cy="850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EndNote installation </a:t>
            </a: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39099CF-B039-E8B9-EB51-3854DA03C58C}"/>
              </a:ext>
            </a:extLst>
          </p:cNvPr>
          <p:cNvGrpSpPr/>
          <p:nvPr/>
        </p:nvGrpSpPr>
        <p:grpSpPr>
          <a:xfrm>
            <a:off x="123444" y="6404177"/>
            <a:ext cx="1815084" cy="340121"/>
            <a:chOff x="4586052" y="6083722"/>
            <a:chExt cx="2933978" cy="6298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44E1A08-F15C-6C0F-13F6-1624DFC23A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694576" y="6083722"/>
              <a:ext cx="1825454" cy="604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A close-up of a label&#10;&#10;Description automatically generated">
              <a:extLst>
                <a:ext uri="{FF2B5EF4-FFF2-40B4-BE49-F238E27FC236}">
                  <a16:creationId xmlns:a16="http://schemas.microsoft.com/office/drawing/2014/main" id="{E05B0F70-1A16-5E60-3BAB-BAAF4CDD3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052" y="6083722"/>
              <a:ext cx="987653" cy="629881"/>
            </a:xfrm>
            <a:prstGeom prst="rect">
              <a:avLst/>
            </a:prstGeom>
          </p:spPr>
        </p:pic>
      </p:grpSp>
      <p:pic>
        <p:nvPicPr>
          <p:cNvPr id="5" name="Picture 2" descr="UiTM Universiti Teknologi Mara Logo PNG Transparent – Brands Logos">
            <a:extLst>
              <a:ext uri="{FF2B5EF4-FFF2-40B4-BE49-F238E27FC236}">
                <a16:creationId xmlns:a16="http://schemas.microsoft.com/office/drawing/2014/main" id="{5912E145-D4B4-0048-B3CB-6F72C7CDA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68" y="189916"/>
            <a:ext cx="1144363" cy="48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45"/>
          <p:cNvSpPr txBox="1"/>
          <p:nvPr/>
        </p:nvSpPr>
        <p:spPr>
          <a:xfrm>
            <a:off x="346169" y="47698"/>
            <a:ext cx="11188256" cy="647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</a:pPr>
            <a:endParaRPr sz="3200" b="1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83" name="Google Shape;483;p45"/>
          <p:cNvSpPr txBox="1"/>
          <p:nvPr/>
        </p:nvSpPr>
        <p:spPr>
          <a:xfrm>
            <a:off x="1703512" y="548681"/>
            <a:ext cx="8784976" cy="4401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How to install the software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marR="0" lvl="0" indent="-571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</a:pPr>
            <a:r>
              <a:rPr lang="en-US" sz="3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 on          to proceed for installation.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marR="0" lvl="0" indent="-571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</a:pPr>
            <a:r>
              <a:rPr lang="en-US" sz="3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Follow the instruction on the installation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marR="0" lvl="0" indent="-571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</a:pPr>
            <a:r>
              <a:rPr lang="en-US" sz="3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 finish when the installation complete.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marR="0" lvl="0" indent="-571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</a:pPr>
            <a:r>
              <a:rPr lang="en-US" sz="3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check the installation complete, open your Microsoft Word processor and check the “EndNote 20” tab at the top of the menu.   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4" name="Google Shape;484;p45"/>
          <p:cNvPicPr preferRelativeResize="0"/>
          <p:nvPr/>
        </p:nvPicPr>
        <p:blipFill rotWithShape="1">
          <a:blip r:embed="rId3">
            <a:alphaModFix/>
          </a:blip>
          <a:srcRect l="35194" t="25469" r="60917" b="66355"/>
          <a:stretch/>
        </p:blipFill>
        <p:spPr>
          <a:xfrm>
            <a:off x="3911609" y="1628800"/>
            <a:ext cx="586597" cy="67286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411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DFA5302-DC16-9461-43BF-635170CBDF24}"/>
              </a:ext>
            </a:extLst>
          </p:cNvPr>
          <p:cNvGrpSpPr/>
          <p:nvPr/>
        </p:nvGrpSpPr>
        <p:grpSpPr>
          <a:xfrm>
            <a:off x="123444" y="6404177"/>
            <a:ext cx="1815084" cy="340121"/>
            <a:chOff x="4586052" y="6083722"/>
            <a:chExt cx="2933978" cy="6298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4AE58B2-EF68-7563-801F-64F1A5401D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694576" y="6083722"/>
              <a:ext cx="1825454" cy="604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A close-up of a label&#10;&#10;Description automatically generated">
              <a:extLst>
                <a:ext uri="{FF2B5EF4-FFF2-40B4-BE49-F238E27FC236}">
                  <a16:creationId xmlns:a16="http://schemas.microsoft.com/office/drawing/2014/main" id="{613EE76E-5AB0-3633-AD72-BC170C9BE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052" y="6083722"/>
              <a:ext cx="987653" cy="629881"/>
            </a:xfrm>
            <a:prstGeom prst="rect">
              <a:avLst/>
            </a:prstGeom>
          </p:spPr>
        </p:pic>
      </p:grpSp>
      <p:pic>
        <p:nvPicPr>
          <p:cNvPr id="5" name="Picture 2" descr="UiTM Universiti Teknologi Mara Logo PNG Transparent – Brands Logos">
            <a:extLst>
              <a:ext uri="{FF2B5EF4-FFF2-40B4-BE49-F238E27FC236}">
                <a16:creationId xmlns:a16="http://schemas.microsoft.com/office/drawing/2014/main" id="{DADB8ECB-A7F0-69F6-DAC1-02459B101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68" y="189916"/>
            <a:ext cx="1144363" cy="48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hexagons on a white background">
            <a:extLst>
              <a:ext uri="{FF2B5EF4-FFF2-40B4-BE49-F238E27FC236}">
                <a16:creationId xmlns:a16="http://schemas.microsoft.com/office/drawing/2014/main" id="{502C4D54-DCF4-EA02-3D6C-707E2A1B8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9" name="Google Shape;129;p16"/>
          <p:cNvSpPr txBox="1">
            <a:spLocks noGrp="1"/>
          </p:cNvSpPr>
          <p:nvPr>
            <p:ph type="ctrTitle"/>
          </p:nvPr>
        </p:nvSpPr>
        <p:spPr>
          <a:xfrm>
            <a:off x="1473200" y="20494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INTRODUCTION TO REFERENCE MANAGEMENT SOFTWARE</a:t>
            </a:r>
            <a:endParaRPr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99C2CB5-1C49-4011-71F2-4604332A33B7}"/>
              </a:ext>
            </a:extLst>
          </p:cNvPr>
          <p:cNvGrpSpPr/>
          <p:nvPr/>
        </p:nvGrpSpPr>
        <p:grpSpPr>
          <a:xfrm>
            <a:off x="123444" y="6313355"/>
            <a:ext cx="2362200" cy="430943"/>
            <a:chOff x="4586052" y="6083722"/>
            <a:chExt cx="2933978" cy="62988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7493F89-B34D-6948-92A4-EF973E2D8A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694576" y="6083722"/>
              <a:ext cx="1825454" cy="604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A close-up of a label&#10;&#10;Description automatically generated">
              <a:extLst>
                <a:ext uri="{FF2B5EF4-FFF2-40B4-BE49-F238E27FC236}">
                  <a16:creationId xmlns:a16="http://schemas.microsoft.com/office/drawing/2014/main" id="{EAD3F2A7-A466-966E-0E8B-CCE64CDE2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052" y="6083722"/>
              <a:ext cx="987653" cy="62988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46"/>
          <p:cNvSpPr txBox="1"/>
          <p:nvPr/>
        </p:nvSpPr>
        <p:spPr>
          <a:xfrm>
            <a:off x="346169" y="47698"/>
            <a:ext cx="11188256" cy="647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</a:pPr>
            <a:endParaRPr sz="3200" b="1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495" name="Google Shape;495;p46"/>
          <p:cNvPicPr preferRelativeResize="0"/>
          <p:nvPr/>
        </p:nvPicPr>
        <p:blipFill rotWithShape="1">
          <a:blip r:embed="rId3">
            <a:alphaModFix/>
          </a:blip>
          <a:srcRect b="4307"/>
          <a:stretch/>
        </p:blipFill>
        <p:spPr>
          <a:xfrm>
            <a:off x="505609" y="540328"/>
            <a:ext cx="10978708" cy="5734348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46"/>
          <p:cNvSpPr/>
          <p:nvPr/>
        </p:nvSpPr>
        <p:spPr>
          <a:xfrm>
            <a:off x="7892188" y="4982847"/>
            <a:ext cx="3832907" cy="698731"/>
          </a:xfrm>
          <a:prstGeom prst="rect">
            <a:avLst/>
          </a:prstGeom>
          <a:noFill/>
          <a:ln w="381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 here to start installation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97" name="Google Shape;497;p46"/>
          <p:cNvCxnSpPr/>
          <p:nvPr/>
        </p:nvCxnSpPr>
        <p:spPr>
          <a:xfrm rot="10800000">
            <a:off x="3209250" y="1464725"/>
            <a:ext cx="3768600" cy="93300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498" name="Google Shape;498;p46"/>
          <p:cNvSpPr/>
          <p:nvPr/>
        </p:nvSpPr>
        <p:spPr>
          <a:xfrm>
            <a:off x="7045838" y="1126970"/>
            <a:ext cx="3832800" cy="698654"/>
          </a:xfrm>
          <a:prstGeom prst="rect">
            <a:avLst/>
          </a:prstGeom>
          <a:noFill/>
          <a:ln w="381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Get and copy product key number before installation 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99" name="Google Shape;499;p46"/>
          <p:cNvCxnSpPr/>
          <p:nvPr/>
        </p:nvCxnSpPr>
        <p:spPr>
          <a:xfrm rot="10800000">
            <a:off x="7110390" y="4614435"/>
            <a:ext cx="934200" cy="805500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89F43CF6-AE65-5430-5022-9AE8F172AFE9}"/>
              </a:ext>
            </a:extLst>
          </p:cNvPr>
          <p:cNvGrpSpPr/>
          <p:nvPr/>
        </p:nvGrpSpPr>
        <p:grpSpPr>
          <a:xfrm>
            <a:off x="123444" y="6404177"/>
            <a:ext cx="1815084" cy="340121"/>
            <a:chOff x="4586052" y="6083722"/>
            <a:chExt cx="2933978" cy="6298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42939D6-08BB-0F2E-4A72-C67A0A0BD3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694576" y="6083722"/>
              <a:ext cx="1825454" cy="604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A close-up of a label&#10;&#10;Description automatically generated">
              <a:extLst>
                <a:ext uri="{FF2B5EF4-FFF2-40B4-BE49-F238E27FC236}">
                  <a16:creationId xmlns:a16="http://schemas.microsoft.com/office/drawing/2014/main" id="{D076F38A-0C08-D7BD-9A2B-5C4BB3EEE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052" y="6083722"/>
              <a:ext cx="987653" cy="629881"/>
            </a:xfrm>
            <a:prstGeom prst="rect">
              <a:avLst/>
            </a:prstGeom>
          </p:spPr>
        </p:pic>
      </p:grpSp>
      <p:pic>
        <p:nvPicPr>
          <p:cNvPr id="5" name="Picture 2" descr="UiTM Universiti Teknologi Mara Logo PNG Transparent – Brands Logos">
            <a:extLst>
              <a:ext uri="{FF2B5EF4-FFF2-40B4-BE49-F238E27FC236}">
                <a16:creationId xmlns:a16="http://schemas.microsoft.com/office/drawing/2014/main" id="{B48D3DF0-EE7B-941C-0417-4C880BC8F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68" y="189916"/>
            <a:ext cx="1144363" cy="48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47"/>
          <p:cNvSpPr txBox="1"/>
          <p:nvPr/>
        </p:nvSpPr>
        <p:spPr>
          <a:xfrm>
            <a:off x="346169" y="47698"/>
            <a:ext cx="11188256" cy="647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</a:pPr>
            <a:endParaRPr sz="3200" b="1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510" name="Google Shape;510;p47"/>
          <p:cNvPicPr preferRelativeResize="0"/>
          <p:nvPr/>
        </p:nvPicPr>
        <p:blipFill rotWithShape="1">
          <a:blip r:embed="rId3">
            <a:alphaModFix/>
          </a:blip>
          <a:srcRect b="5045"/>
          <a:stretch/>
        </p:blipFill>
        <p:spPr>
          <a:xfrm>
            <a:off x="247426" y="560837"/>
            <a:ext cx="11477668" cy="5787411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47"/>
          <p:cNvSpPr/>
          <p:nvPr/>
        </p:nvSpPr>
        <p:spPr>
          <a:xfrm>
            <a:off x="7892188" y="3477790"/>
            <a:ext cx="3832907" cy="679796"/>
          </a:xfrm>
          <a:prstGeom prst="rect">
            <a:avLst/>
          </a:prstGeom>
          <a:noFill/>
          <a:ln w="381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Key in / paste the product key number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12" name="Google Shape;512;p47"/>
          <p:cNvCxnSpPr/>
          <p:nvPr/>
        </p:nvCxnSpPr>
        <p:spPr>
          <a:xfrm rot="10800000">
            <a:off x="6896559" y="3139807"/>
            <a:ext cx="995631" cy="603735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C2527AF6-1BC0-16D1-6785-3FE4AB4128B9}"/>
              </a:ext>
            </a:extLst>
          </p:cNvPr>
          <p:cNvGrpSpPr/>
          <p:nvPr/>
        </p:nvGrpSpPr>
        <p:grpSpPr>
          <a:xfrm>
            <a:off x="123444" y="6404177"/>
            <a:ext cx="1815084" cy="340121"/>
            <a:chOff x="4586052" y="6083722"/>
            <a:chExt cx="2933978" cy="6298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3DF39E2-9221-B84D-7473-A193E7027A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694576" y="6083722"/>
              <a:ext cx="1825454" cy="604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A close-up of a label&#10;&#10;Description automatically generated">
              <a:extLst>
                <a:ext uri="{FF2B5EF4-FFF2-40B4-BE49-F238E27FC236}">
                  <a16:creationId xmlns:a16="http://schemas.microsoft.com/office/drawing/2014/main" id="{A85B577D-7BD5-803B-A405-CF09A2B10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052" y="6083722"/>
              <a:ext cx="987653" cy="629881"/>
            </a:xfrm>
            <a:prstGeom prst="rect">
              <a:avLst/>
            </a:prstGeom>
          </p:spPr>
        </p:pic>
      </p:grpSp>
      <p:pic>
        <p:nvPicPr>
          <p:cNvPr id="5" name="Picture 2" descr="UiTM Universiti Teknologi Mara Logo PNG Transparent – Brands Logos">
            <a:extLst>
              <a:ext uri="{FF2B5EF4-FFF2-40B4-BE49-F238E27FC236}">
                <a16:creationId xmlns:a16="http://schemas.microsoft.com/office/drawing/2014/main" id="{CA9EF1A7-9CE1-7665-50E4-8489AE77D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68" y="189916"/>
            <a:ext cx="1144363" cy="48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8"/>
          <p:cNvSpPr txBox="1"/>
          <p:nvPr/>
        </p:nvSpPr>
        <p:spPr>
          <a:xfrm>
            <a:off x="346169" y="47698"/>
            <a:ext cx="11188256" cy="647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</a:pPr>
            <a:endParaRPr sz="3200" b="1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523" name="Google Shape;523;p48"/>
          <p:cNvPicPr preferRelativeResize="0"/>
          <p:nvPr/>
        </p:nvPicPr>
        <p:blipFill rotWithShape="1">
          <a:blip r:embed="rId3">
            <a:alphaModFix/>
          </a:blip>
          <a:srcRect b="4794"/>
          <a:stretch/>
        </p:blipFill>
        <p:spPr>
          <a:xfrm>
            <a:off x="420414" y="694895"/>
            <a:ext cx="11445767" cy="5579781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48"/>
          <p:cNvSpPr/>
          <p:nvPr/>
        </p:nvSpPr>
        <p:spPr>
          <a:xfrm>
            <a:off x="7892188" y="5222402"/>
            <a:ext cx="3832907" cy="679897"/>
          </a:xfrm>
          <a:prstGeom prst="rect">
            <a:avLst/>
          </a:prstGeom>
          <a:noFill/>
          <a:ln w="381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 here to complete the installation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25" name="Google Shape;525;p48"/>
          <p:cNvCxnSpPr/>
          <p:nvPr/>
        </p:nvCxnSpPr>
        <p:spPr>
          <a:xfrm rot="10800000">
            <a:off x="7388772" y="4582510"/>
            <a:ext cx="503418" cy="905746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pic>
        <p:nvPicPr>
          <p:cNvPr id="2" name="Picture 2" descr="UiTM Universiti Teknologi Mara Logo PNG Transparent – Brands Logos">
            <a:extLst>
              <a:ext uri="{FF2B5EF4-FFF2-40B4-BE49-F238E27FC236}">
                <a16:creationId xmlns:a16="http://schemas.microsoft.com/office/drawing/2014/main" id="{716B0EF0-F173-D458-A7EB-811D99654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68" y="189916"/>
            <a:ext cx="1144363" cy="48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C51AB47-8606-5216-62EB-4D13D2974EC0}"/>
              </a:ext>
            </a:extLst>
          </p:cNvPr>
          <p:cNvGrpSpPr/>
          <p:nvPr/>
        </p:nvGrpSpPr>
        <p:grpSpPr>
          <a:xfrm>
            <a:off x="123444" y="6404177"/>
            <a:ext cx="1815084" cy="340121"/>
            <a:chOff x="4586052" y="6083722"/>
            <a:chExt cx="2933978" cy="62988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3FEAA77-89FD-3A47-A71E-073C01E7A7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694576" y="6083722"/>
              <a:ext cx="1825454" cy="604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A close-up of a label&#10;&#10;Description automatically generated">
              <a:extLst>
                <a:ext uri="{FF2B5EF4-FFF2-40B4-BE49-F238E27FC236}">
                  <a16:creationId xmlns:a16="http://schemas.microsoft.com/office/drawing/2014/main" id="{AD7EE06C-85B9-3288-55E4-0B846DB35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052" y="6083722"/>
              <a:ext cx="987653" cy="62988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49"/>
          <p:cNvSpPr txBox="1"/>
          <p:nvPr/>
        </p:nvSpPr>
        <p:spPr>
          <a:xfrm>
            <a:off x="346169" y="47698"/>
            <a:ext cx="11188256" cy="647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</a:pPr>
            <a:endParaRPr sz="3200" b="1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536" name="Google Shape;536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297" y="623572"/>
            <a:ext cx="10194665" cy="5333917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49"/>
          <p:cNvSpPr/>
          <p:nvPr/>
        </p:nvSpPr>
        <p:spPr>
          <a:xfrm>
            <a:off x="3951649" y="6010039"/>
            <a:ext cx="4178263" cy="720080"/>
          </a:xfrm>
          <a:prstGeom prst="rect">
            <a:avLst/>
          </a:prstGeom>
          <a:noFill/>
          <a:ln w="381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 here to start registration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38" name="Google Shape;538;p49"/>
          <p:cNvCxnSpPr/>
          <p:nvPr/>
        </p:nvCxnSpPr>
        <p:spPr>
          <a:xfrm rot="10800000">
            <a:off x="4130566" y="5181600"/>
            <a:ext cx="26436" cy="828440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539" name="Google Shape;539;p49"/>
          <p:cNvSpPr/>
          <p:nvPr/>
        </p:nvSpPr>
        <p:spPr>
          <a:xfrm>
            <a:off x="3857297" y="2837793"/>
            <a:ext cx="819806" cy="11561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p49"/>
          <p:cNvSpPr/>
          <p:nvPr/>
        </p:nvSpPr>
        <p:spPr>
          <a:xfrm>
            <a:off x="3873063" y="3063764"/>
            <a:ext cx="819806" cy="11561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1" name="Google Shape;541;p49"/>
          <p:cNvSpPr/>
          <p:nvPr/>
        </p:nvSpPr>
        <p:spPr>
          <a:xfrm>
            <a:off x="945931" y="1560790"/>
            <a:ext cx="945931" cy="120865"/>
          </a:xfrm>
          <a:prstGeom prst="rect">
            <a:avLst/>
          </a:prstGeom>
          <a:solidFill>
            <a:srgbClr val="1F386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A642B17-AAD6-BD82-2E12-22664CD7B6E7}"/>
              </a:ext>
            </a:extLst>
          </p:cNvPr>
          <p:cNvGrpSpPr/>
          <p:nvPr/>
        </p:nvGrpSpPr>
        <p:grpSpPr>
          <a:xfrm>
            <a:off x="123444" y="6404177"/>
            <a:ext cx="1815084" cy="340121"/>
            <a:chOff x="4586052" y="6083722"/>
            <a:chExt cx="2933978" cy="6298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8EF64DB-A7AF-70EA-5763-5BC8A0EB48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694576" y="6083722"/>
              <a:ext cx="1825454" cy="604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A close-up of a label&#10;&#10;Description automatically generated">
              <a:extLst>
                <a:ext uri="{FF2B5EF4-FFF2-40B4-BE49-F238E27FC236}">
                  <a16:creationId xmlns:a16="http://schemas.microsoft.com/office/drawing/2014/main" id="{6321C96F-8C06-8E98-018C-2ACC6EEC7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052" y="6083722"/>
              <a:ext cx="987653" cy="629881"/>
            </a:xfrm>
            <a:prstGeom prst="rect">
              <a:avLst/>
            </a:prstGeom>
          </p:spPr>
        </p:pic>
      </p:grpSp>
      <p:pic>
        <p:nvPicPr>
          <p:cNvPr id="5" name="Picture 2" descr="UiTM Universiti Teknologi Mara Logo PNG Transparent – Brands Logos">
            <a:extLst>
              <a:ext uri="{FF2B5EF4-FFF2-40B4-BE49-F238E27FC236}">
                <a16:creationId xmlns:a16="http://schemas.microsoft.com/office/drawing/2014/main" id="{73A48988-3D96-7E21-F378-F596AAD2B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68" y="189916"/>
            <a:ext cx="1144363" cy="48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50"/>
          <p:cNvSpPr txBox="1"/>
          <p:nvPr/>
        </p:nvSpPr>
        <p:spPr>
          <a:xfrm>
            <a:off x="346169" y="47698"/>
            <a:ext cx="11188256" cy="647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</a:pPr>
            <a:endParaRPr sz="3200" b="1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552" name="Google Shape;552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3025" y="725213"/>
            <a:ext cx="10195806" cy="5265683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50"/>
          <p:cNvSpPr/>
          <p:nvPr/>
        </p:nvSpPr>
        <p:spPr>
          <a:xfrm>
            <a:off x="3951649" y="5957489"/>
            <a:ext cx="4178263" cy="720080"/>
          </a:xfrm>
          <a:prstGeom prst="rect">
            <a:avLst/>
          </a:prstGeom>
          <a:noFill/>
          <a:ln w="381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 here to complete registration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54" name="Google Shape;554;p50"/>
          <p:cNvCxnSpPr/>
          <p:nvPr/>
        </p:nvCxnSpPr>
        <p:spPr>
          <a:xfrm rot="10800000" flipH="1">
            <a:off x="8129912" y="5612524"/>
            <a:ext cx="646226" cy="709447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555" name="Google Shape;555;p50"/>
          <p:cNvSpPr/>
          <p:nvPr/>
        </p:nvSpPr>
        <p:spPr>
          <a:xfrm>
            <a:off x="1166647" y="1618593"/>
            <a:ext cx="945931" cy="157653"/>
          </a:xfrm>
          <a:prstGeom prst="rect">
            <a:avLst/>
          </a:prstGeom>
          <a:solidFill>
            <a:srgbClr val="1F386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09515C8-6681-D50B-E494-11F198D57A5C}"/>
              </a:ext>
            </a:extLst>
          </p:cNvPr>
          <p:cNvGrpSpPr/>
          <p:nvPr/>
        </p:nvGrpSpPr>
        <p:grpSpPr>
          <a:xfrm>
            <a:off x="123444" y="6404177"/>
            <a:ext cx="1815084" cy="340121"/>
            <a:chOff x="4586052" y="6083722"/>
            <a:chExt cx="2933978" cy="6298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6153FEB-51AB-C768-ABB7-917DF9CBA4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694576" y="6083722"/>
              <a:ext cx="1825454" cy="604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A close-up of a label&#10;&#10;Description automatically generated">
              <a:extLst>
                <a:ext uri="{FF2B5EF4-FFF2-40B4-BE49-F238E27FC236}">
                  <a16:creationId xmlns:a16="http://schemas.microsoft.com/office/drawing/2014/main" id="{94202860-CC6D-5B54-68BA-5A1EBCEC9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052" y="6083722"/>
              <a:ext cx="987653" cy="629881"/>
            </a:xfrm>
            <a:prstGeom prst="rect">
              <a:avLst/>
            </a:prstGeom>
          </p:spPr>
        </p:pic>
      </p:grpSp>
      <p:pic>
        <p:nvPicPr>
          <p:cNvPr id="5" name="Picture 2" descr="UiTM Universiti Teknologi Mara Logo PNG Transparent – Brands Logos">
            <a:extLst>
              <a:ext uri="{FF2B5EF4-FFF2-40B4-BE49-F238E27FC236}">
                <a16:creationId xmlns:a16="http://schemas.microsoft.com/office/drawing/2014/main" id="{82D6D393-EDD1-9B1A-45B5-A759FB96C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68" y="189916"/>
            <a:ext cx="1144363" cy="48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Google Shape;56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8700" y="605400"/>
            <a:ext cx="10322624" cy="5651350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51"/>
          <p:cNvSpPr txBox="1"/>
          <p:nvPr/>
        </p:nvSpPr>
        <p:spPr>
          <a:xfrm>
            <a:off x="346169" y="47698"/>
            <a:ext cx="11188256" cy="647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</a:pPr>
            <a:endParaRPr sz="3200" b="1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67" name="Google Shape;567;p51"/>
          <p:cNvSpPr/>
          <p:nvPr/>
        </p:nvSpPr>
        <p:spPr>
          <a:xfrm>
            <a:off x="4763851" y="2523739"/>
            <a:ext cx="2664295" cy="1969727"/>
          </a:xfrm>
          <a:prstGeom prst="rect">
            <a:avLst/>
          </a:prstGeom>
          <a:noFill/>
          <a:ln w="381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“EndNote 20” tab will appear at the top of your Microsoft Word if the installation is successful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68" name="Google Shape;568;p51"/>
          <p:cNvCxnSpPr/>
          <p:nvPr/>
        </p:nvCxnSpPr>
        <p:spPr>
          <a:xfrm rot="10800000" flipH="1">
            <a:off x="5585552" y="969484"/>
            <a:ext cx="1" cy="1554255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BB749BBC-7B1A-FFA0-061B-5B230CE5A1BA}"/>
              </a:ext>
            </a:extLst>
          </p:cNvPr>
          <p:cNvGrpSpPr/>
          <p:nvPr/>
        </p:nvGrpSpPr>
        <p:grpSpPr>
          <a:xfrm>
            <a:off x="123444" y="6404177"/>
            <a:ext cx="1815084" cy="340121"/>
            <a:chOff x="4586052" y="6083722"/>
            <a:chExt cx="2933978" cy="6298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D4F110-4B4F-0525-8053-B3E96C3CF4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694576" y="6083722"/>
              <a:ext cx="1825454" cy="604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A close-up of a label&#10;&#10;Description automatically generated">
              <a:extLst>
                <a:ext uri="{FF2B5EF4-FFF2-40B4-BE49-F238E27FC236}">
                  <a16:creationId xmlns:a16="http://schemas.microsoft.com/office/drawing/2014/main" id="{1D52322C-F18B-B97E-E5F1-A3EFD2E46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052" y="6083722"/>
              <a:ext cx="987653" cy="629881"/>
            </a:xfrm>
            <a:prstGeom prst="rect">
              <a:avLst/>
            </a:prstGeom>
          </p:spPr>
        </p:pic>
      </p:grpSp>
      <p:pic>
        <p:nvPicPr>
          <p:cNvPr id="5" name="Picture 2" descr="UiTM Universiti Teknologi Mara Logo PNG Transparent – Brands Logos">
            <a:extLst>
              <a:ext uri="{FF2B5EF4-FFF2-40B4-BE49-F238E27FC236}">
                <a16:creationId xmlns:a16="http://schemas.microsoft.com/office/drawing/2014/main" id="{56CC9E63-78D2-7FAD-0767-8AC07C4F2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68" y="189916"/>
            <a:ext cx="1144363" cy="48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52"/>
          <p:cNvSpPr txBox="1"/>
          <p:nvPr/>
        </p:nvSpPr>
        <p:spPr>
          <a:xfrm>
            <a:off x="136232" y="452463"/>
            <a:ext cx="11188256" cy="647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Libre Franklin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Create an Endnote library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• Open </a:t>
            </a:r>
            <a:r>
              <a:rPr lang="en-US" sz="2000" i="1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EndNote – Click File – Choose New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• Choose a name and save your library in a folder on your computer. </a:t>
            </a:r>
            <a:endParaRPr sz="200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579" name="Google Shape;579;p52"/>
          <p:cNvPicPr preferRelativeResize="0"/>
          <p:nvPr/>
        </p:nvPicPr>
        <p:blipFill rotWithShape="1">
          <a:blip r:embed="rId3">
            <a:alphaModFix/>
          </a:blip>
          <a:srcRect r="24998"/>
          <a:stretch/>
        </p:blipFill>
        <p:spPr>
          <a:xfrm>
            <a:off x="1524000" y="1292791"/>
            <a:ext cx="9144000" cy="4921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52"/>
          <p:cNvPicPr preferRelativeResize="0"/>
          <p:nvPr/>
        </p:nvPicPr>
        <p:blipFill rotWithShape="1">
          <a:blip r:embed="rId4">
            <a:alphaModFix/>
          </a:blip>
          <a:srcRect l="12821" t="24658" r="12464" b="24745"/>
          <a:stretch/>
        </p:blipFill>
        <p:spPr>
          <a:xfrm>
            <a:off x="4461831" y="2326250"/>
            <a:ext cx="5409282" cy="32389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8129C47-1FF3-B332-6E8D-FF58305C36A3}"/>
              </a:ext>
            </a:extLst>
          </p:cNvPr>
          <p:cNvGrpSpPr/>
          <p:nvPr/>
        </p:nvGrpSpPr>
        <p:grpSpPr>
          <a:xfrm>
            <a:off x="123444" y="6404177"/>
            <a:ext cx="1815084" cy="340121"/>
            <a:chOff x="4586052" y="6083722"/>
            <a:chExt cx="2933978" cy="6298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C54899F-32AE-A175-C8A4-50136BB49E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694576" y="6083722"/>
              <a:ext cx="1825454" cy="604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A close-up of a label&#10;&#10;Description automatically generated">
              <a:extLst>
                <a:ext uri="{FF2B5EF4-FFF2-40B4-BE49-F238E27FC236}">
                  <a16:creationId xmlns:a16="http://schemas.microsoft.com/office/drawing/2014/main" id="{30F9421B-BE3E-F3E6-C421-C9BC3190F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052" y="6083722"/>
              <a:ext cx="987653" cy="629881"/>
            </a:xfrm>
            <a:prstGeom prst="rect">
              <a:avLst/>
            </a:prstGeom>
          </p:spPr>
        </p:pic>
      </p:grpSp>
      <p:pic>
        <p:nvPicPr>
          <p:cNvPr id="5" name="Picture 2" descr="UiTM Universiti Teknologi Mara Logo PNG Transparent – Brands Logos">
            <a:extLst>
              <a:ext uri="{FF2B5EF4-FFF2-40B4-BE49-F238E27FC236}">
                <a16:creationId xmlns:a16="http://schemas.microsoft.com/office/drawing/2014/main" id="{BA31582B-C6A8-74E0-AFDC-4DF0D1D7A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68" y="189916"/>
            <a:ext cx="1144363" cy="48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53"/>
          <p:cNvSpPr txBox="1"/>
          <p:nvPr/>
        </p:nvSpPr>
        <p:spPr>
          <a:xfrm>
            <a:off x="346169" y="47698"/>
            <a:ext cx="11188256" cy="647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</a:pPr>
            <a:endParaRPr sz="3200" b="1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591" name="Google Shape;591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2662" y="560838"/>
            <a:ext cx="10786241" cy="5892514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53"/>
          <p:cNvSpPr/>
          <p:nvPr/>
        </p:nvSpPr>
        <p:spPr>
          <a:xfrm>
            <a:off x="733097" y="1098333"/>
            <a:ext cx="1242848" cy="131377"/>
          </a:xfrm>
          <a:prstGeom prst="rect">
            <a:avLst/>
          </a:prstGeom>
          <a:solidFill>
            <a:srgbClr val="1F386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0F79274-2374-1686-4713-62DDBA952B91}"/>
              </a:ext>
            </a:extLst>
          </p:cNvPr>
          <p:cNvGrpSpPr/>
          <p:nvPr/>
        </p:nvGrpSpPr>
        <p:grpSpPr>
          <a:xfrm>
            <a:off x="123444" y="6404177"/>
            <a:ext cx="1815084" cy="340121"/>
            <a:chOff x="4586052" y="6083722"/>
            <a:chExt cx="2933978" cy="6298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4686EEF-978E-EFA9-938D-04E99B6D64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694576" y="6083722"/>
              <a:ext cx="1825454" cy="604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A close-up of a label&#10;&#10;Description automatically generated">
              <a:extLst>
                <a:ext uri="{FF2B5EF4-FFF2-40B4-BE49-F238E27FC236}">
                  <a16:creationId xmlns:a16="http://schemas.microsoft.com/office/drawing/2014/main" id="{DD61E85A-C34A-A17B-DC9A-0BC6313C3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052" y="6083722"/>
              <a:ext cx="987653" cy="629881"/>
            </a:xfrm>
            <a:prstGeom prst="rect">
              <a:avLst/>
            </a:prstGeom>
          </p:spPr>
        </p:pic>
      </p:grpSp>
      <p:pic>
        <p:nvPicPr>
          <p:cNvPr id="5" name="Picture 2" descr="UiTM Universiti Teknologi Mara Logo PNG Transparent – Brands Logos">
            <a:extLst>
              <a:ext uri="{FF2B5EF4-FFF2-40B4-BE49-F238E27FC236}">
                <a16:creationId xmlns:a16="http://schemas.microsoft.com/office/drawing/2014/main" id="{A44B7EC1-8FFC-79DD-8935-D36AD4DB1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118" y="27991"/>
            <a:ext cx="1144363" cy="48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54"/>
          <p:cNvSpPr txBox="1"/>
          <p:nvPr/>
        </p:nvSpPr>
        <p:spPr>
          <a:xfrm>
            <a:off x="0" y="1520954"/>
            <a:ext cx="11920251" cy="647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Libre Franklin"/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Choose/change Output style</a:t>
            </a:r>
            <a:endParaRPr dirty="0"/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Libre Franklin"/>
              <a:buNone/>
            </a:pPr>
            <a:r>
              <a:rPr lang="en-US" sz="2000" i="0" u="none" strike="noStrike" cap="none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• In EndNote Desktop, choose your output style in the menu in the lower right-hand corner</a:t>
            </a:r>
            <a:endParaRPr dirty="0"/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Libre Franklin"/>
              <a:buNone/>
            </a:pPr>
            <a:r>
              <a:rPr lang="en-US" sz="2000" i="0" u="none" strike="noStrike" cap="none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when viewing a reference. </a:t>
            </a:r>
            <a:endParaRPr dirty="0"/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• If your preferred style is not on the list, there are more styles available through Select Another Style. Or through the main menu; </a:t>
            </a:r>
            <a:r>
              <a:rPr lang="en-US" sz="2000" i="1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Tools - Output styles - Open style manager. </a:t>
            </a:r>
            <a:endParaRPr dirty="0"/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Libre Franklin"/>
              <a:buNone/>
            </a:pPr>
            <a:r>
              <a:rPr lang="en-US" sz="2000" i="0" u="none" strike="noStrike" cap="none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• Choose the new style for it to be added to both your EndNote Desktop and the EndNote plug-in in Word. </a:t>
            </a:r>
            <a:endParaRPr sz="2000" i="0" u="none" strike="noStrike" cap="none" dirty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603" name="Google Shape;603;p54"/>
          <p:cNvPicPr preferRelativeResize="0"/>
          <p:nvPr/>
        </p:nvPicPr>
        <p:blipFill rotWithShape="1">
          <a:blip r:embed="rId3">
            <a:alphaModFix/>
          </a:blip>
          <a:srcRect r="25687"/>
          <a:stretch/>
        </p:blipFill>
        <p:spPr>
          <a:xfrm>
            <a:off x="5070681" y="2173598"/>
            <a:ext cx="6603527" cy="400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54"/>
          <p:cNvPicPr preferRelativeResize="0"/>
          <p:nvPr/>
        </p:nvPicPr>
        <p:blipFill rotWithShape="1">
          <a:blip r:embed="rId4">
            <a:alphaModFix/>
          </a:blip>
          <a:srcRect l="73288"/>
          <a:stretch/>
        </p:blipFill>
        <p:spPr>
          <a:xfrm>
            <a:off x="1200837" y="2173599"/>
            <a:ext cx="3635567" cy="41442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5BE9BA0-927A-9511-E543-E4EF1D24E45D}"/>
              </a:ext>
            </a:extLst>
          </p:cNvPr>
          <p:cNvGrpSpPr/>
          <p:nvPr/>
        </p:nvGrpSpPr>
        <p:grpSpPr>
          <a:xfrm>
            <a:off x="123444" y="6404177"/>
            <a:ext cx="1815084" cy="340121"/>
            <a:chOff x="4586052" y="6083722"/>
            <a:chExt cx="2933978" cy="6298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C9A32DB-E179-FE0E-4DA5-75A4C9109E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694576" y="6083722"/>
              <a:ext cx="1825454" cy="604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A close-up of a label&#10;&#10;Description automatically generated">
              <a:extLst>
                <a:ext uri="{FF2B5EF4-FFF2-40B4-BE49-F238E27FC236}">
                  <a16:creationId xmlns:a16="http://schemas.microsoft.com/office/drawing/2014/main" id="{9653E5E5-C58C-9E4D-9FF5-82FEB03AC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052" y="6083722"/>
              <a:ext cx="987653" cy="629881"/>
            </a:xfrm>
            <a:prstGeom prst="rect">
              <a:avLst/>
            </a:prstGeom>
          </p:spPr>
        </p:pic>
      </p:grpSp>
      <p:pic>
        <p:nvPicPr>
          <p:cNvPr id="5" name="Picture 2" descr="UiTM Universiti Teknologi Mara Logo PNG Transparent – Brands Logos">
            <a:extLst>
              <a:ext uri="{FF2B5EF4-FFF2-40B4-BE49-F238E27FC236}">
                <a16:creationId xmlns:a16="http://schemas.microsoft.com/office/drawing/2014/main" id="{5974809E-AC9D-2614-2883-C9B87D82B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68" y="189916"/>
            <a:ext cx="1144363" cy="48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55"/>
          <p:cNvSpPr txBox="1"/>
          <p:nvPr/>
        </p:nvSpPr>
        <p:spPr>
          <a:xfrm>
            <a:off x="0" y="2184094"/>
            <a:ext cx="11754998" cy="647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Adding references - Adding references manually</a:t>
            </a:r>
            <a:endParaRPr dirty="0"/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• Choose References – New reference.</a:t>
            </a:r>
            <a:endParaRPr dirty="0"/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• Choose the Reference Type you want to add from the drop-down list.</a:t>
            </a:r>
            <a:endParaRPr dirty="0"/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• Fill in information about the source in the corresponding fields.</a:t>
            </a:r>
            <a:endParaRPr dirty="0"/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• The author’s name should be written: Last name, First name (i.e. Smith, James).</a:t>
            </a:r>
            <a:endParaRPr dirty="0"/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• If there are more than one author, separate the authors pressing enter and enter each author on a new line.</a:t>
            </a:r>
            <a:endParaRPr dirty="0"/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• If the author is an organization, company or government agency, a comma should be written at the end;   </a:t>
            </a:r>
            <a:endParaRPr sz="1800" dirty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Libre Franklin"/>
                <a:ea typeface="Libre Franklin"/>
                <a:cs typeface="Libre Franklin"/>
                <a:sym typeface="Libre Franklin"/>
              </a:rPr>
              <a:t>   </a:t>
            </a:r>
            <a:r>
              <a:rPr lang="en-US" sz="1800" dirty="0" err="1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Universiti</a:t>
            </a:r>
            <a:r>
              <a:rPr lang="en-US" sz="1800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Teknologi</a:t>
            </a:r>
            <a:r>
              <a:rPr lang="en-US" sz="1800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MARA, </a:t>
            </a:r>
            <a:endParaRPr dirty="0"/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• Save by closing the current window.</a:t>
            </a:r>
            <a:endParaRPr dirty="0"/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• Depending on your chosen output style different information may be required. </a:t>
            </a:r>
            <a:endParaRPr sz="1800" i="0" u="none" strike="noStrike" cap="none" dirty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615" name="Google Shape;615;p55"/>
          <p:cNvPicPr preferRelativeResize="0"/>
          <p:nvPr/>
        </p:nvPicPr>
        <p:blipFill rotWithShape="1">
          <a:blip r:embed="rId3">
            <a:alphaModFix/>
          </a:blip>
          <a:srcRect r="73886" b="29478"/>
          <a:stretch/>
        </p:blipFill>
        <p:spPr>
          <a:xfrm>
            <a:off x="2137273" y="2831291"/>
            <a:ext cx="3183875" cy="3911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51673" y="2831290"/>
            <a:ext cx="6642356" cy="39110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B173279-FC50-E6DD-AD97-C63C3A4F788E}"/>
              </a:ext>
            </a:extLst>
          </p:cNvPr>
          <p:cNvGrpSpPr/>
          <p:nvPr/>
        </p:nvGrpSpPr>
        <p:grpSpPr>
          <a:xfrm>
            <a:off x="123444" y="6404177"/>
            <a:ext cx="1815084" cy="340121"/>
            <a:chOff x="4586052" y="6083722"/>
            <a:chExt cx="2933978" cy="6298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D0A45DE-F74F-C76C-9412-84B6D20001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694576" y="6083722"/>
              <a:ext cx="1825454" cy="604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A close-up of a label&#10;&#10;Description automatically generated">
              <a:extLst>
                <a:ext uri="{FF2B5EF4-FFF2-40B4-BE49-F238E27FC236}">
                  <a16:creationId xmlns:a16="http://schemas.microsoft.com/office/drawing/2014/main" id="{E4412F7D-996F-66FD-5D76-4E80514B2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052" y="6083722"/>
              <a:ext cx="987653" cy="629881"/>
            </a:xfrm>
            <a:prstGeom prst="rect">
              <a:avLst/>
            </a:prstGeom>
          </p:spPr>
        </p:pic>
      </p:grpSp>
      <p:pic>
        <p:nvPicPr>
          <p:cNvPr id="5" name="Picture 2" descr="UiTM Universiti Teknologi Mara Logo PNG Transparent – Brands Logos">
            <a:extLst>
              <a:ext uri="{FF2B5EF4-FFF2-40B4-BE49-F238E27FC236}">
                <a16:creationId xmlns:a16="http://schemas.microsoft.com/office/drawing/2014/main" id="{DE11F363-E1EA-A1CD-F52B-8560242C5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68" y="189916"/>
            <a:ext cx="1144363" cy="48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hexagons on a white background&#10;&#10;Description automatically generated">
            <a:extLst>
              <a:ext uri="{FF2B5EF4-FFF2-40B4-BE49-F238E27FC236}">
                <a16:creationId xmlns:a16="http://schemas.microsoft.com/office/drawing/2014/main" id="{67A5E3A7-C7D0-8F82-1A48-8A41B00E7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9" name="Google Shape;139;p17"/>
          <p:cNvSpPr txBox="1"/>
          <p:nvPr/>
        </p:nvSpPr>
        <p:spPr>
          <a:xfrm>
            <a:off x="389628" y="169573"/>
            <a:ext cx="11188256" cy="1268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Libre Franklin"/>
              <a:buNone/>
            </a:pPr>
            <a:r>
              <a:rPr lang="en-US" sz="4400" b="1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WHAT IS REFERENCING</a:t>
            </a:r>
            <a:endParaRPr sz="1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17"/>
          <p:cNvSpPr/>
          <p:nvPr/>
        </p:nvSpPr>
        <p:spPr>
          <a:xfrm>
            <a:off x="1236149" y="1580645"/>
            <a:ext cx="9927151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33400" marR="0" lvl="0" indent="-5334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Referencing means acknowledging someone else’s work or ideas. </a:t>
            </a:r>
            <a:endParaRPr/>
          </a:p>
          <a:p>
            <a:pPr marL="533400" marR="0" lvl="0" indent="-5334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It is sometimes called ‘citing’ or ‘documenting’ another person’s work.</a:t>
            </a:r>
            <a:endParaRPr/>
          </a:p>
          <a:p>
            <a:pPr marL="533400" marR="0" lvl="0" indent="-5334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Referencing is a basic university requirement.</a:t>
            </a:r>
            <a:endParaRPr/>
          </a:p>
          <a:p>
            <a:pPr marL="533400" marR="0" lvl="0" indent="-5334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Without appropriate referencing students are in effect “stealing” the work of others - this is lead to academic fraud @ Plagiarism</a:t>
            </a:r>
            <a:endParaRPr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AFF56FE-32A0-8312-26BC-37D4BC5BF47E}"/>
              </a:ext>
            </a:extLst>
          </p:cNvPr>
          <p:cNvGrpSpPr/>
          <p:nvPr/>
        </p:nvGrpSpPr>
        <p:grpSpPr>
          <a:xfrm>
            <a:off x="123444" y="6404177"/>
            <a:ext cx="1815084" cy="340121"/>
            <a:chOff x="4586052" y="6083722"/>
            <a:chExt cx="2933978" cy="62988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7E15DD8-15E0-0F7C-4CD7-C86B2606E0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694576" y="6083722"/>
              <a:ext cx="1825454" cy="604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A close-up of a label&#10;&#10;Description automatically generated">
              <a:extLst>
                <a:ext uri="{FF2B5EF4-FFF2-40B4-BE49-F238E27FC236}">
                  <a16:creationId xmlns:a16="http://schemas.microsoft.com/office/drawing/2014/main" id="{483DCF38-84A8-B48C-095F-BDAAE27EB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052" y="6083722"/>
              <a:ext cx="987653" cy="62988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56"/>
          <p:cNvSpPr txBox="1"/>
          <p:nvPr/>
        </p:nvSpPr>
        <p:spPr>
          <a:xfrm>
            <a:off x="0" y="1282980"/>
            <a:ext cx="11754998" cy="647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Import File / Folder</a:t>
            </a:r>
            <a:endParaRPr dirty="0"/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• Choose File – Import – Choose File or Folder.</a:t>
            </a:r>
            <a:endParaRPr dirty="0"/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• Choose File Location – Import Option : PDF – Duplicates: Discard Duplicates – Text translation : No translation - Import</a:t>
            </a:r>
            <a:endParaRPr dirty="0"/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• If you choose Import Folder – Choose Folder Location - Import Option : PDF – Duplicates: Discard Duplicates – Import </a:t>
            </a:r>
            <a:endParaRPr sz="2000" i="0" u="none" strike="noStrike" cap="none" dirty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627" name="Google Shape;627;p56"/>
          <p:cNvPicPr preferRelativeResize="0"/>
          <p:nvPr/>
        </p:nvPicPr>
        <p:blipFill rotWithShape="1">
          <a:blip r:embed="rId3">
            <a:alphaModFix/>
          </a:blip>
          <a:srcRect r="69729" b="30121"/>
          <a:stretch/>
        </p:blipFill>
        <p:spPr>
          <a:xfrm>
            <a:off x="132560" y="2255591"/>
            <a:ext cx="3690651" cy="4021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56"/>
          <p:cNvPicPr preferRelativeResize="0"/>
          <p:nvPr/>
        </p:nvPicPr>
        <p:blipFill rotWithShape="1">
          <a:blip r:embed="rId4">
            <a:alphaModFix/>
          </a:blip>
          <a:srcRect l="36145" t="34377" r="36205" b="39278"/>
          <a:stretch/>
        </p:blipFill>
        <p:spPr>
          <a:xfrm>
            <a:off x="3917295" y="2255591"/>
            <a:ext cx="3920408" cy="2688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56"/>
          <p:cNvPicPr preferRelativeResize="0"/>
          <p:nvPr/>
        </p:nvPicPr>
        <p:blipFill rotWithShape="1">
          <a:blip r:embed="rId5">
            <a:alphaModFix/>
          </a:blip>
          <a:srcRect l="36131" t="33183" r="36101" b="37967"/>
          <a:stretch/>
        </p:blipFill>
        <p:spPr>
          <a:xfrm>
            <a:off x="8053328" y="2255591"/>
            <a:ext cx="3920408" cy="2688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FA2C924-7CD4-6619-0BE7-CAE20DC87BB1}"/>
              </a:ext>
            </a:extLst>
          </p:cNvPr>
          <p:cNvGrpSpPr/>
          <p:nvPr/>
        </p:nvGrpSpPr>
        <p:grpSpPr>
          <a:xfrm>
            <a:off x="123444" y="6404177"/>
            <a:ext cx="1815084" cy="340121"/>
            <a:chOff x="4586052" y="6083722"/>
            <a:chExt cx="2933978" cy="6298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EDE53BF-6D07-6271-5C26-EAB19337ED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694576" y="6083722"/>
              <a:ext cx="1825454" cy="604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A close-up of a label&#10;&#10;Description automatically generated">
              <a:extLst>
                <a:ext uri="{FF2B5EF4-FFF2-40B4-BE49-F238E27FC236}">
                  <a16:creationId xmlns:a16="http://schemas.microsoft.com/office/drawing/2014/main" id="{0F62EB49-CC1B-256F-D6C3-2BD36D6D8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052" y="6083722"/>
              <a:ext cx="987653" cy="629881"/>
            </a:xfrm>
            <a:prstGeom prst="rect">
              <a:avLst/>
            </a:prstGeom>
          </p:spPr>
        </p:pic>
      </p:grpSp>
      <p:pic>
        <p:nvPicPr>
          <p:cNvPr id="5" name="Picture 2" descr="UiTM Universiti Teknologi Mara Logo PNG Transparent – Brands Logos">
            <a:extLst>
              <a:ext uri="{FF2B5EF4-FFF2-40B4-BE49-F238E27FC236}">
                <a16:creationId xmlns:a16="http://schemas.microsoft.com/office/drawing/2014/main" id="{EF66B36F-4EB8-AE83-29AF-DE27BED5D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68" y="180391"/>
            <a:ext cx="1144363" cy="48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Google Shape;634;p57"/>
          <p:cNvPicPr preferRelativeResize="0"/>
          <p:nvPr/>
        </p:nvPicPr>
        <p:blipFill rotWithShape="1">
          <a:blip r:embed="rId3">
            <a:alphaModFix/>
          </a:blip>
          <a:srcRect b="30281"/>
          <a:stretch/>
        </p:blipFill>
        <p:spPr>
          <a:xfrm>
            <a:off x="132550" y="1092900"/>
            <a:ext cx="6312676" cy="5183800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57"/>
          <p:cNvSpPr txBox="1"/>
          <p:nvPr/>
        </p:nvSpPr>
        <p:spPr>
          <a:xfrm>
            <a:off x="0" y="445698"/>
            <a:ext cx="11754998" cy="647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Libre Franklin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View PDF attachment</a:t>
            </a:r>
            <a:endParaRPr/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Libre Franklin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• Choose article in library – Click PDF icon - Open</a:t>
            </a:r>
            <a:endParaRPr/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641" name="Google Shape;641;p57"/>
          <p:cNvSpPr/>
          <p:nvPr/>
        </p:nvSpPr>
        <p:spPr>
          <a:xfrm>
            <a:off x="1046601" y="4847422"/>
            <a:ext cx="3646585" cy="319489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2" name="Google Shape;642;p57"/>
          <p:cNvSpPr/>
          <p:nvPr/>
        </p:nvSpPr>
        <p:spPr>
          <a:xfrm>
            <a:off x="4845230" y="2344756"/>
            <a:ext cx="1368284" cy="285779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3" name="Google Shape;643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45224" y="1092895"/>
            <a:ext cx="5442333" cy="5526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UiTM Universiti Teknologi Mara Logo PNG Transparent – Brands Logos">
            <a:extLst>
              <a:ext uri="{FF2B5EF4-FFF2-40B4-BE49-F238E27FC236}">
                <a16:creationId xmlns:a16="http://schemas.microsoft.com/office/drawing/2014/main" id="{AD176300-8C77-A21D-C6B9-C7BE20D44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68" y="189916"/>
            <a:ext cx="1144363" cy="48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FA94E9D-258D-D096-1805-AD2457D51BD2}"/>
              </a:ext>
            </a:extLst>
          </p:cNvPr>
          <p:cNvGrpSpPr/>
          <p:nvPr/>
        </p:nvGrpSpPr>
        <p:grpSpPr>
          <a:xfrm>
            <a:off x="123444" y="6404177"/>
            <a:ext cx="1815084" cy="340121"/>
            <a:chOff x="4586052" y="6083722"/>
            <a:chExt cx="2933978" cy="62988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0A4D68C-0C81-BAC1-4646-9B9F00A83C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694576" y="6083722"/>
              <a:ext cx="1825454" cy="604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A close-up of a label&#10;&#10;Description automatically generated">
              <a:extLst>
                <a:ext uri="{FF2B5EF4-FFF2-40B4-BE49-F238E27FC236}">
                  <a16:creationId xmlns:a16="http://schemas.microsoft.com/office/drawing/2014/main" id="{C6ADFB8A-288C-404D-2521-C4BB94139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052" y="6083722"/>
              <a:ext cx="987653" cy="62988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3" name="Google Shape;653;p58"/>
          <p:cNvPicPr preferRelativeResize="0"/>
          <p:nvPr/>
        </p:nvPicPr>
        <p:blipFill rotWithShape="1">
          <a:blip r:embed="rId3">
            <a:alphaModFix/>
          </a:blip>
          <a:srcRect b="11968"/>
          <a:stretch/>
        </p:blipFill>
        <p:spPr>
          <a:xfrm>
            <a:off x="220336" y="649995"/>
            <a:ext cx="11873693" cy="5387248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58"/>
          <p:cNvSpPr txBox="1"/>
          <p:nvPr/>
        </p:nvSpPr>
        <p:spPr>
          <a:xfrm>
            <a:off x="1517453" y="1271257"/>
            <a:ext cx="2268676" cy="369332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 up/ annotation</a:t>
            </a:r>
            <a:endParaRPr/>
          </a:p>
        </p:txBody>
      </p:sp>
      <p:sp>
        <p:nvSpPr>
          <p:cNvPr id="655" name="Google Shape;655;p58"/>
          <p:cNvSpPr txBox="1"/>
          <p:nvPr/>
        </p:nvSpPr>
        <p:spPr>
          <a:xfrm>
            <a:off x="388435" y="3158953"/>
            <a:ext cx="2268676" cy="369332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 a sticky note</a:t>
            </a:r>
            <a:endParaRPr/>
          </a:p>
        </p:txBody>
      </p:sp>
      <p:sp>
        <p:nvSpPr>
          <p:cNvPr id="656" name="Google Shape;656;p58"/>
          <p:cNvSpPr txBox="1"/>
          <p:nvPr/>
        </p:nvSpPr>
        <p:spPr>
          <a:xfrm>
            <a:off x="540834" y="2734788"/>
            <a:ext cx="2803241" cy="369332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Highlight the selected text</a:t>
            </a:r>
            <a:endParaRPr/>
          </a:p>
        </p:txBody>
      </p:sp>
      <p:sp>
        <p:nvSpPr>
          <p:cNvPr id="657" name="Google Shape;657;p58"/>
          <p:cNvSpPr txBox="1"/>
          <p:nvPr/>
        </p:nvSpPr>
        <p:spPr>
          <a:xfrm>
            <a:off x="724471" y="2289358"/>
            <a:ext cx="2803241" cy="369332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Underline the selected text</a:t>
            </a:r>
            <a:endParaRPr/>
          </a:p>
        </p:txBody>
      </p:sp>
      <p:sp>
        <p:nvSpPr>
          <p:cNvPr id="658" name="Google Shape;658;p58"/>
          <p:cNvSpPr txBox="1"/>
          <p:nvPr/>
        </p:nvSpPr>
        <p:spPr>
          <a:xfrm>
            <a:off x="876871" y="1845533"/>
            <a:ext cx="2803241" cy="369332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Strikeout the selected text</a:t>
            </a:r>
            <a:endParaRPr/>
          </a:p>
        </p:txBody>
      </p:sp>
      <p:cxnSp>
        <p:nvCxnSpPr>
          <p:cNvPr id="659" name="Google Shape;659;p58"/>
          <p:cNvCxnSpPr/>
          <p:nvPr/>
        </p:nvCxnSpPr>
        <p:spPr>
          <a:xfrm>
            <a:off x="388435" y="1507726"/>
            <a:ext cx="0" cy="1651227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oval" w="med" len="med"/>
            <a:tailEnd type="none" w="sm" len="sm"/>
          </a:ln>
        </p:spPr>
      </p:cxnSp>
      <p:cxnSp>
        <p:nvCxnSpPr>
          <p:cNvPr id="660" name="Google Shape;660;p58"/>
          <p:cNvCxnSpPr/>
          <p:nvPr/>
        </p:nvCxnSpPr>
        <p:spPr>
          <a:xfrm>
            <a:off x="540834" y="1507726"/>
            <a:ext cx="0" cy="1227062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oval" w="med" len="med"/>
            <a:tailEnd type="none" w="sm" len="sm"/>
          </a:ln>
        </p:spPr>
      </p:cxnSp>
      <p:cxnSp>
        <p:nvCxnSpPr>
          <p:cNvPr id="661" name="Google Shape;661;p58"/>
          <p:cNvCxnSpPr/>
          <p:nvPr/>
        </p:nvCxnSpPr>
        <p:spPr>
          <a:xfrm>
            <a:off x="724471" y="1507726"/>
            <a:ext cx="0" cy="825613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oval" w="med" len="med"/>
            <a:tailEnd type="none" w="sm" len="sm"/>
          </a:ln>
        </p:spPr>
      </p:cxnSp>
      <p:cxnSp>
        <p:nvCxnSpPr>
          <p:cNvPr id="662" name="Google Shape;662;p58"/>
          <p:cNvCxnSpPr/>
          <p:nvPr/>
        </p:nvCxnSpPr>
        <p:spPr>
          <a:xfrm>
            <a:off x="876871" y="1507726"/>
            <a:ext cx="0" cy="412806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oval" w="med" len="med"/>
            <a:tailEnd type="none" w="sm" len="sm"/>
          </a:ln>
        </p:spPr>
      </p:cxnSp>
      <p:cxnSp>
        <p:nvCxnSpPr>
          <p:cNvPr id="663" name="Google Shape;663;p58"/>
          <p:cNvCxnSpPr>
            <a:endCxn id="654" idx="1"/>
          </p:cNvCxnSpPr>
          <p:nvPr/>
        </p:nvCxnSpPr>
        <p:spPr>
          <a:xfrm>
            <a:off x="675953" y="1130423"/>
            <a:ext cx="841500" cy="3255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oval" w="med" len="med"/>
            <a:tailEnd type="none" w="sm" len="sm"/>
          </a:ln>
        </p:spPr>
      </p:cxnSp>
      <p:sp>
        <p:nvSpPr>
          <p:cNvPr id="664" name="Google Shape;664;p58"/>
          <p:cNvSpPr txBox="1"/>
          <p:nvPr/>
        </p:nvSpPr>
        <p:spPr>
          <a:xfrm>
            <a:off x="0" y="445698"/>
            <a:ext cx="11754998" cy="647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Libre Franklin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Mark up / annotation</a:t>
            </a:r>
            <a:endParaRPr/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" name="Picture 2" descr="UiTM Universiti Teknologi Mara Logo PNG Transparent – Brands Logos">
            <a:extLst>
              <a:ext uri="{FF2B5EF4-FFF2-40B4-BE49-F238E27FC236}">
                <a16:creationId xmlns:a16="http://schemas.microsoft.com/office/drawing/2014/main" id="{F98F7F3F-F051-5E56-DADC-7F9A1A711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68" y="189916"/>
            <a:ext cx="1144363" cy="48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DE15FDD-8460-2B29-F609-B277FF1E4EB9}"/>
              </a:ext>
            </a:extLst>
          </p:cNvPr>
          <p:cNvGrpSpPr/>
          <p:nvPr/>
        </p:nvGrpSpPr>
        <p:grpSpPr>
          <a:xfrm>
            <a:off x="123444" y="6404177"/>
            <a:ext cx="1815084" cy="340121"/>
            <a:chOff x="4586052" y="6083722"/>
            <a:chExt cx="2933978" cy="62988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C7AA7C4-D700-3C3E-E25A-B782D616CB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694576" y="6083722"/>
              <a:ext cx="1825454" cy="604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A close-up of a label&#10;&#10;Description automatically generated">
              <a:extLst>
                <a:ext uri="{FF2B5EF4-FFF2-40B4-BE49-F238E27FC236}">
                  <a16:creationId xmlns:a16="http://schemas.microsoft.com/office/drawing/2014/main" id="{B9BF3DF9-EE0E-A666-A966-3D8B3D296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052" y="6083722"/>
              <a:ext cx="987653" cy="62988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59"/>
          <p:cNvSpPr txBox="1"/>
          <p:nvPr/>
        </p:nvSpPr>
        <p:spPr>
          <a:xfrm>
            <a:off x="2104776" y="84491"/>
            <a:ext cx="7020419" cy="2180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Inserting Citation From Online Databases</a:t>
            </a:r>
            <a:r>
              <a:rPr lang="en-US" dirty="0">
                <a:ea typeface="Libre Franklin"/>
              </a:rPr>
              <a:t> </a:t>
            </a:r>
            <a:endParaRPr lang="en-US" sz="1800" dirty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Eg</a:t>
            </a:r>
            <a:r>
              <a:rPr lang="en-US" sz="1800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: Science Direct</a:t>
            </a:r>
            <a:endParaRPr lang="en-US" dirty="0">
              <a:ea typeface="Libre Franklin"/>
            </a:endParaRPr>
          </a:p>
          <a:p>
            <a:pPr marL="285750" marR="0" lvl="0" indent="-2857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Search Articles </a:t>
            </a:r>
            <a:r>
              <a:rPr lang="en-US" sz="1800" dirty="0">
                <a:latin typeface="Libre Franklin"/>
                <a:ea typeface="Libre Franklin"/>
                <a:cs typeface="Libre Franklin"/>
                <a:sym typeface="Libre Franklin"/>
              </a:rPr>
              <a:t>(Example :</a:t>
            </a:r>
            <a:r>
              <a:rPr lang="en-US" sz="1800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“unmanned automated vehicle”) </a:t>
            </a:r>
            <a:endParaRPr dirty="0"/>
          </a:p>
          <a:p>
            <a:pPr marL="285750" marR="0" lvl="0" indent="-2857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Select a few articles.</a:t>
            </a:r>
            <a:endParaRPr dirty="0"/>
          </a:p>
          <a:p>
            <a:pPr marL="285750" marR="0" lvl="0" indent="-2857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Click export</a:t>
            </a:r>
            <a:endParaRPr dirty="0"/>
          </a:p>
          <a:p>
            <a:pPr marL="285750" marR="0" lvl="0" indent="-2857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Select Export Citation to RIS</a:t>
            </a:r>
            <a:endParaRPr dirty="0"/>
          </a:p>
          <a:p>
            <a:pPr marL="285750" marR="0" lvl="0" indent="-2857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Click .</a:t>
            </a:r>
            <a:r>
              <a:rPr lang="en-US" sz="1800" dirty="0" err="1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ris</a:t>
            </a:r>
            <a:r>
              <a:rPr lang="en-US" sz="1800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download file</a:t>
            </a:r>
            <a:endParaRPr dirty="0"/>
          </a:p>
          <a:p>
            <a:pPr marL="285750" marR="0" lvl="0" indent="-2857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Endnote automatically open downloaded .</a:t>
            </a:r>
            <a:r>
              <a:rPr lang="en-US" sz="1800" dirty="0" err="1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ris</a:t>
            </a:r>
            <a:r>
              <a:rPr lang="en-US" sz="1800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file in library</a:t>
            </a:r>
            <a:endParaRPr sz="1800" i="0" u="none" strike="noStrike" cap="none" dirty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675" name="Google Shape;675;p59"/>
          <p:cNvPicPr preferRelativeResize="0"/>
          <p:nvPr/>
        </p:nvPicPr>
        <p:blipFill rotWithShape="1">
          <a:blip r:embed="rId3">
            <a:alphaModFix/>
          </a:blip>
          <a:srcRect l="1850" t="11082" r="26363" b="4308"/>
          <a:stretch/>
        </p:blipFill>
        <p:spPr>
          <a:xfrm>
            <a:off x="225630" y="2447662"/>
            <a:ext cx="6139543" cy="3872025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59"/>
          <p:cNvSpPr txBox="1"/>
          <p:nvPr/>
        </p:nvSpPr>
        <p:spPr>
          <a:xfrm>
            <a:off x="3552576" y="4774478"/>
            <a:ext cx="653143" cy="369332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7" name="Google Shape;677;p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42348" y="2447663"/>
            <a:ext cx="2486025" cy="2600325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59"/>
          <p:cNvSpPr txBox="1"/>
          <p:nvPr/>
        </p:nvSpPr>
        <p:spPr>
          <a:xfrm>
            <a:off x="4534395" y="3802459"/>
            <a:ext cx="1830778" cy="369332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9" name="Google Shape;679;p59"/>
          <p:cNvPicPr preferRelativeResize="0"/>
          <p:nvPr/>
        </p:nvPicPr>
        <p:blipFill rotWithShape="1">
          <a:blip r:embed="rId5">
            <a:alphaModFix/>
          </a:blip>
          <a:srcRect t="24645"/>
          <a:stretch/>
        </p:blipFill>
        <p:spPr>
          <a:xfrm>
            <a:off x="2104776" y="6395802"/>
            <a:ext cx="2381250" cy="462198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59"/>
          <p:cNvSpPr txBox="1"/>
          <p:nvPr/>
        </p:nvSpPr>
        <p:spPr>
          <a:xfrm>
            <a:off x="2104776" y="6404177"/>
            <a:ext cx="1830778" cy="369332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1" name="Google Shape;681;p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20419" y="2576945"/>
            <a:ext cx="5073609" cy="41965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4C7C1BB-8D77-3AAE-4A74-6D3F9A57710F}"/>
              </a:ext>
            </a:extLst>
          </p:cNvPr>
          <p:cNvGrpSpPr/>
          <p:nvPr/>
        </p:nvGrpSpPr>
        <p:grpSpPr>
          <a:xfrm>
            <a:off x="123444" y="6404177"/>
            <a:ext cx="1815084" cy="340121"/>
            <a:chOff x="4586052" y="6083722"/>
            <a:chExt cx="2933978" cy="6298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E82C5DA-CEBE-BA59-A0CA-672C96FFD4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694576" y="6083722"/>
              <a:ext cx="1825454" cy="604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A close-up of a label&#10;&#10;Description automatically generated">
              <a:extLst>
                <a:ext uri="{FF2B5EF4-FFF2-40B4-BE49-F238E27FC236}">
                  <a16:creationId xmlns:a16="http://schemas.microsoft.com/office/drawing/2014/main" id="{2FC0C690-4771-AC4B-8C4C-1F458BE6F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052" y="6083722"/>
              <a:ext cx="987653" cy="629881"/>
            </a:xfrm>
            <a:prstGeom prst="rect">
              <a:avLst/>
            </a:prstGeom>
          </p:spPr>
        </p:pic>
      </p:grpSp>
      <p:pic>
        <p:nvPicPr>
          <p:cNvPr id="5" name="Picture 2" descr="UiTM Universiti Teknologi Mara Logo PNG Transparent – Brands Logos">
            <a:extLst>
              <a:ext uri="{FF2B5EF4-FFF2-40B4-BE49-F238E27FC236}">
                <a16:creationId xmlns:a16="http://schemas.microsoft.com/office/drawing/2014/main" id="{6DF9B850-0C4A-6252-E8F6-B5F343D2D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68" y="189916"/>
            <a:ext cx="1144363" cy="48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60"/>
          <p:cNvSpPr txBox="1"/>
          <p:nvPr/>
        </p:nvSpPr>
        <p:spPr>
          <a:xfrm>
            <a:off x="346169" y="47698"/>
            <a:ext cx="11188256" cy="647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</a:pPr>
            <a:endParaRPr sz="3200" b="1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692" name="Google Shape;692;p60"/>
          <p:cNvSpPr txBox="1"/>
          <p:nvPr/>
        </p:nvSpPr>
        <p:spPr>
          <a:xfrm>
            <a:off x="99" y="371296"/>
            <a:ext cx="11754900" cy="1063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Adding References Into Word Documents</a:t>
            </a:r>
            <a:endParaRPr dirty="0"/>
          </a:p>
          <a:p>
            <a:pPr marL="285750" marR="0" lvl="0" indent="-2857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In MS Word you’ll find the connection to EndNote through the tag EndNote 20</a:t>
            </a:r>
            <a:endParaRPr dirty="0"/>
          </a:p>
          <a:p>
            <a:pPr marL="285750" marR="0" lvl="0" indent="-2857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Place the marker where you want the reference and click Insert Citation. Then search for the reference you want to insert. </a:t>
            </a:r>
            <a:endParaRPr sz="1800" i="0" u="none" strike="noStrike" cap="none" dirty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693" name="Google Shape;693;p60"/>
          <p:cNvPicPr preferRelativeResize="0"/>
          <p:nvPr/>
        </p:nvPicPr>
        <p:blipFill rotWithShape="1">
          <a:blip r:embed="rId3">
            <a:alphaModFix/>
          </a:blip>
          <a:srcRect b="41543"/>
          <a:stretch/>
        </p:blipFill>
        <p:spPr>
          <a:xfrm>
            <a:off x="516467" y="1566340"/>
            <a:ext cx="11238532" cy="939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18733" y="2628144"/>
            <a:ext cx="9050408" cy="34683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AAAACD0-41B7-8B7C-4087-CC348F0D9666}"/>
              </a:ext>
            </a:extLst>
          </p:cNvPr>
          <p:cNvGrpSpPr/>
          <p:nvPr/>
        </p:nvGrpSpPr>
        <p:grpSpPr>
          <a:xfrm>
            <a:off x="123444" y="6404177"/>
            <a:ext cx="1815084" cy="340121"/>
            <a:chOff x="4586052" y="6083722"/>
            <a:chExt cx="2933978" cy="62988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203A079-A570-A267-8B72-C7CEE4FE18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694576" y="6083722"/>
              <a:ext cx="1825454" cy="604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A close-up of a label&#10;&#10;Description automatically generated">
              <a:extLst>
                <a:ext uri="{FF2B5EF4-FFF2-40B4-BE49-F238E27FC236}">
                  <a16:creationId xmlns:a16="http://schemas.microsoft.com/office/drawing/2014/main" id="{D921E5C7-6839-3128-D620-E9A2A8066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052" y="6083722"/>
              <a:ext cx="987653" cy="629881"/>
            </a:xfrm>
            <a:prstGeom prst="rect">
              <a:avLst/>
            </a:prstGeom>
          </p:spPr>
        </p:pic>
      </p:grpSp>
      <p:pic>
        <p:nvPicPr>
          <p:cNvPr id="2" name="Picture 2" descr="UiTM Universiti Teknologi Mara Logo PNG Transparent – Brands Logos">
            <a:extLst>
              <a:ext uri="{FF2B5EF4-FFF2-40B4-BE49-F238E27FC236}">
                <a16:creationId xmlns:a16="http://schemas.microsoft.com/office/drawing/2014/main" id="{075D4DA6-0B74-A5F1-297A-1017FD56D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68" y="189916"/>
            <a:ext cx="1144363" cy="48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61"/>
          <p:cNvSpPr txBox="1"/>
          <p:nvPr/>
        </p:nvSpPr>
        <p:spPr>
          <a:xfrm>
            <a:off x="501872" y="1400673"/>
            <a:ext cx="11188256" cy="3699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000000"/>
                </a:solidFill>
                <a:latin typeface="+mn-lt"/>
                <a:ea typeface="Libre Franklin"/>
                <a:cs typeface="Libre Franklin"/>
                <a:sym typeface="Libre Franklin"/>
              </a:rPr>
              <a:t>In EndNote, mark the reference</a:t>
            </a:r>
            <a:r>
              <a:rPr lang="en-US" sz="2800" dirty="0">
                <a:latin typeface="+mn-lt"/>
                <a:ea typeface="Libre Franklin"/>
                <a:cs typeface="Libre Franklin"/>
                <a:sym typeface="Libre Franklin"/>
              </a:rPr>
              <a:t>(</a:t>
            </a:r>
            <a:r>
              <a:rPr lang="en-US" sz="2800" dirty="0">
                <a:solidFill>
                  <a:srgbClr val="000000"/>
                </a:solidFill>
                <a:latin typeface="+mn-lt"/>
                <a:ea typeface="Libre Franklin"/>
                <a:cs typeface="Libre Franklin"/>
                <a:sym typeface="Libre Franklin"/>
              </a:rPr>
              <a:t>s) you want to insert and go to Tools → Cite While You Write → Insert Selected Citation(s).</a:t>
            </a:r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latin typeface="+mn-lt"/>
            </a:endParaRPr>
          </a:p>
          <a:p>
            <a:pPr marL="457200" marR="0" lvl="0" indent="-4572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+mn-lt"/>
                <a:ea typeface="Libre Franklin"/>
                <a:cs typeface="Libre Franklin"/>
                <a:sym typeface="Libre Franklin"/>
              </a:rPr>
              <a:t>Once you’ve added one or more references to your text a reference list will be</a:t>
            </a:r>
            <a:r>
              <a:rPr lang="en-US" sz="2800" dirty="0">
                <a:latin typeface="+mn-lt"/>
                <a:ea typeface="Libre Franklin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+mn-lt"/>
                <a:ea typeface="Libre Franklin"/>
                <a:cs typeface="Libre Franklin"/>
                <a:sym typeface="Libre Franklin"/>
              </a:rPr>
              <a:t>automatically created at the end of the document.</a:t>
            </a:r>
          </a:p>
          <a:p>
            <a:pPr marL="457200" marR="0" lvl="0" indent="-4572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+mn-lt"/>
                <a:ea typeface="Libre Franklin"/>
                <a:cs typeface="Libre Franklin"/>
                <a:sym typeface="Libre Franklin"/>
              </a:rPr>
              <a:t>You choose Output style from the drop-down bar Style. If you don’t see the style, you want</a:t>
            </a:r>
            <a:r>
              <a:rPr lang="en-US" sz="2800" dirty="0">
                <a:latin typeface="+mn-lt"/>
                <a:ea typeface="Libre Franklin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+mn-lt"/>
                <a:ea typeface="Libre Franklin"/>
                <a:cs typeface="Libre Franklin"/>
                <a:sym typeface="Libre Franklin"/>
              </a:rPr>
              <a:t>in the list, you can easily find more styles by choosing </a:t>
            </a:r>
            <a:r>
              <a:rPr lang="en-US" sz="2800" dirty="0">
                <a:latin typeface="+mn-lt"/>
                <a:ea typeface="Libre Franklin"/>
                <a:cs typeface="Libre Franklin"/>
                <a:sym typeface="Libre Franklin"/>
              </a:rPr>
              <a:t>‘</a:t>
            </a:r>
            <a:r>
              <a:rPr lang="en-US" sz="2800" dirty="0">
                <a:solidFill>
                  <a:srgbClr val="000000"/>
                </a:solidFill>
                <a:latin typeface="+mn-lt"/>
                <a:ea typeface="Libre Franklin"/>
                <a:cs typeface="Libre Franklin"/>
                <a:sym typeface="Libre Franklin"/>
              </a:rPr>
              <a:t>Select </a:t>
            </a:r>
            <a:r>
              <a:rPr lang="en-US" sz="2800" dirty="0">
                <a:latin typeface="+mn-lt"/>
                <a:ea typeface="Libre Franklin"/>
                <a:cs typeface="Libre Franklin"/>
                <a:sym typeface="Libre Franklin"/>
              </a:rPr>
              <a:t>A</a:t>
            </a:r>
            <a:r>
              <a:rPr lang="en-US" sz="2800" dirty="0">
                <a:solidFill>
                  <a:srgbClr val="000000"/>
                </a:solidFill>
                <a:latin typeface="+mn-lt"/>
                <a:ea typeface="Libre Franklin"/>
                <a:cs typeface="Libre Franklin"/>
                <a:sym typeface="Libre Franklin"/>
              </a:rPr>
              <a:t>nother Style.</a:t>
            </a:r>
            <a:r>
              <a:rPr lang="en-US" sz="2800" dirty="0">
                <a:latin typeface="+mn-lt"/>
                <a:ea typeface="Libre Franklin"/>
                <a:cs typeface="Libre Franklin"/>
                <a:sym typeface="Libre Franklin"/>
              </a:rPr>
              <a:t>’</a:t>
            </a:r>
            <a:endParaRPr sz="2800" dirty="0">
              <a:latin typeface="+mn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2913F01-5C98-500C-9DA7-01C5A25BC7D5}"/>
              </a:ext>
            </a:extLst>
          </p:cNvPr>
          <p:cNvGrpSpPr/>
          <p:nvPr/>
        </p:nvGrpSpPr>
        <p:grpSpPr>
          <a:xfrm>
            <a:off x="123444" y="6404177"/>
            <a:ext cx="1815084" cy="340121"/>
            <a:chOff x="4586052" y="6083722"/>
            <a:chExt cx="2933978" cy="62988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C4CEED4-8D4D-C0E5-3DD3-9ECB0BF5BF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694576" y="6083722"/>
              <a:ext cx="1825454" cy="604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A close-up of a label&#10;&#10;Description automatically generated">
              <a:extLst>
                <a:ext uri="{FF2B5EF4-FFF2-40B4-BE49-F238E27FC236}">
                  <a16:creationId xmlns:a16="http://schemas.microsoft.com/office/drawing/2014/main" id="{3DD89328-B439-87D1-698B-069742EBC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052" y="6083722"/>
              <a:ext cx="987653" cy="629881"/>
            </a:xfrm>
            <a:prstGeom prst="rect">
              <a:avLst/>
            </a:prstGeom>
          </p:spPr>
        </p:pic>
      </p:grpSp>
      <p:pic>
        <p:nvPicPr>
          <p:cNvPr id="2" name="Picture 2" descr="UiTM Universiti Teknologi Mara Logo PNG Transparent – Brands Logos">
            <a:extLst>
              <a:ext uri="{FF2B5EF4-FFF2-40B4-BE49-F238E27FC236}">
                <a16:creationId xmlns:a16="http://schemas.microsoft.com/office/drawing/2014/main" id="{F1668ED6-D64D-F410-BBB6-9E0C08DDE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68" y="189916"/>
            <a:ext cx="1144363" cy="48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62"/>
          <p:cNvSpPr txBox="1"/>
          <p:nvPr/>
        </p:nvSpPr>
        <p:spPr>
          <a:xfrm>
            <a:off x="346169" y="47698"/>
            <a:ext cx="11188256" cy="647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</a:pPr>
            <a:endParaRPr sz="3200" b="1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17" name="Google Shape;717;p62"/>
          <p:cNvSpPr txBox="1"/>
          <p:nvPr/>
        </p:nvSpPr>
        <p:spPr>
          <a:xfrm>
            <a:off x="0" y="238826"/>
            <a:ext cx="11754998" cy="647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Libre Franklin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To edit citation: </a:t>
            </a:r>
            <a:endParaRPr/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Libre Franklin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• Right click on selected citation – </a:t>
            </a:r>
            <a:r>
              <a:rPr lang="en-US" sz="1800" b="0" i="1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edit citation – choose preferred format</a:t>
            </a:r>
            <a:endParaRPr sz="18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718" name="Google Shape;718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8435" y="1077151"/>
            <a:ext cx="5572978" cy="3162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62"/>
          <p:cNvPicPr preferRelativeResize="0"/>
          <p:nvPr/>
        </p:nvPicPr>
        <p:blipFill rotWithShape="1">
          <a:blip r:embed="rId4">
            <a:alphaModFix/>
          </a:blip>
          <a:srcRect t="6232" b="14979"/>
          <a:stretch/>
        </p:blipFill>
        <p:spPr>
          <a:xfrm>
            <a:off x="6096000" y="1077151"/>
            <a:ext cx="6096000" cy="3162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6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08" y="4565628"/>
            <a:ext cx="11659784" cy="1565555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EE7163E-D12A-7675-00DA-746C4776357E}"/>
              </a:ext>
            </a:extLst>
          </p:cNvPr>
          <p:cNvGrpSpPr/>
          <p:nvPr/>
        </p:nvGrpSpPr>
        <p:grpSpPr>
          <a:xfrm>
            <a:off x="123444" y="6404177"/>
            <a:ext cx="1815084" cy="340121"/>
            <a:chOff x="4586052" y="6083722"/>
            <a:chExt cx="2933978" cy="62988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412A448-7A23-768F-641A-FCE2C28F05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694576" y="6083722"/>
              <a:ext cx="1825454" cy="604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A close-up of a label&#10;&#10;Description automatically generated">
              <a:extLst>
                <a:ext uri="{FF2B5EF4-FFF2-40B4-BE49-F238E27FC236}">
                  <a16:creationId xmlns:a16="http://schemas.microsoft.com/office/drawing/2014/main" id="{FA709BED-C1F8-E69E-256D-7CC71CA15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052" y="6083722"/>
              <a:ext cx="987653" cy="629881"/>
            </a:xfrm>
            <a:prstGeom prst="rect">
              <a:avLst/>
            </a:prstGeom>
          </p:spPr>
        </p:pic>
      </p:grpSp>
      <p:pic>
        <p:nvPicPr>
          <p:cNvPr id="2" name="Picture 2" descr="UiTM Universiti Teknologi Mara Logo PNG Transparent – Brands Logos">
            <a:extLst>
              <a:ext uri="{FF2B5EF4-FFF2-40B4-BE49-F238E27FC236}">
                <a16:creationId xmlns:a16="http://schemas.microsoft.com/office/drawing/2014/main" id="{4D500118-A154-E720-D235-6727392F9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68" y="189916"/>
            <a:ext cx="1144363" cy="48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CA1BA9-D06D-78C2-CDC7-7010012005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904"/>
          <a:stretch/>
        </p:blipFill>
        <p:spPr>
          <a:xfrm>
            <a:off x="0" y="-8394"/>
            <a:ext cx="3411416" cy="686639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132FE26-CFEF-4A84-BBB3-F9057881A4DB}"/>
              </a:ext>
            </a:extLst>
          </p:cNvPr>
          <p:cNvSpPr/>
          <p:nvPr/>
        </p:nvSpPr>
        <p:spPr>
          <a:xfrm>
            <a:off x="7214689" y="3275112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MY" dirty="0"/>
              <a:t> </a:t>
            </a:r>
          </a:p>
        </p:txBody>
      </p:sp>
      <p:sp>
        <p:nvSpPr>
          <p:cNvPr id="10" name="Google Shape;516;p42">
            <a:extLst>
              <a:ext uri="{FF2B5EF4-FFF2-40B4-BE49-F238E27FC236}">
                <a16:creationId xmlns:a16="http://schemas.microsoft.com/office/drawing/2014/main" id="{A69009A5-BCA1-4410-9F60-AEA0CE794D1B}"/>
              </a:ext>
            </a:extLst>
          </p:cNvPr>
          <p:cNvSpPr txBox="1">
            <a:spLocks/>
          </p:cNvSpPr>
          <p:nvPr/>
        </p:nvSpPr>
        <p:spPr>
          <a:xfrm>
            <a:off x="5216858" y="1015624"/>
            <a:ext cx="5034648" cy="2120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800"/>
              <a:buFont typeface="Calibri"/>
              <a:buNone/>
            </a:pPr>
            <a:br>
              <a:rPr lang="en-MY" sz="1800" dirty="0"/>
            </a:br>
            <a:r>
              <a:rPr lang="en-MY" sz="1800" b="1" dirty="0"/>
              <a:t>Consultation Services</a:t>
            </a:r>
            <a:r>
              <a:rPr lang="en-MY" sz="1800" dirty="0"/>
              <a:t>:</a:t>
            </a:r>
            <a:br>
              <a:rPr lang="en-MY" sz="1800" dirty="0"/>
            </a:br>
            <a:r>
              <a:rPr lang="en-MY" sz="1800" dirty="0"/>
              <a:t>Main Library	                      : 03-5544 3793</a:t>
            </a:r>
            <a:br>
              <a:rPr lang="en-MY" sz="1800" dirty="0"/>
            </a:br>
            <a:r>
              <a:rPr lang="en-MY" sz="1800" dirty="0"/>
              <a:t>Law Library		        : 03-5544 3733 </a:t>
            </a:r>
            <a:br>
              <a:rPr lang="en-MY" sz="1800" dirty="0"/>
            </a:br>
            <a:r>
              <a:rPr lang="en-MY" sz="1800" dirty="0"/>
              <a:t>Science &amp; Technology Library   : 03-5544 3820</a:t>
            </a:r>
            <a:br>
              <a:rPr lang="en-MY" sz="1800" dirty="0"/>
            </a:br>
            <a:r>
              <a:rPr lang="en-MY" sz="1800" dirty="0"/>
              <a:t>Engineering Library 	        : 03-5544 3812 </a:t>
            </a:r>
            <a:br>
              <a:rPr lang="en-MY" sz="1800" dirty="0"/>
            </a:br>
            <a:r>
              <a:rPr lang="en-MY" sz="1800" dirty="0"/>
              <a:t>Built Environment Library	        : 03-5544 4392</a:t>
            </a:r>
          </a:p>
        </p:txBody>
      </p:sp>
      <p:sp>
        <p:nvSpPr>
          <p:cNvPr id="11" name="Google Shape;517;p42">
            <a:extLst>
              <a:ext uri="{FF2B5EF4-FFF2-40B4-BE49-F238E27FC236}">
                <a16:creationId xmlns:a16="http://schemas.microsoft.com/office/drawing/2014/main" id="{B82D659F-E60C-403F-A15D-8ACD186A519D}"/>
              </a:ext>
            </a:extLst>
          </p:cNvPr>
          <p:cNvSpPr txBox="1"/>
          <p:nvPr/>
        </p:nvSpPr>
        <p:spPr>
          <a:xfrm>
            <a:off x="6501767" y="370111"/>
            <a:ext cx="2499211" cy="64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333399"/>
              </a:buClr>
              <a:buSzPts val="4000"/>
            </a:pPr>
            <a:r>
              <a:rPr lang="en-US" sz="4000" b="1" dirty="0">
                <a:solidFill>
                  <a:srgbClr val="333399"/>
                </a:solidFill>
                <a:latin typeface="Calibri"/>
                <a:ea typeface="Calibri"/>
                <a:cs typeface="Calibri"/>
                <a:sym typeface="Calibri"/>
              </a:rPr>
              <a:t>ENQUIRIES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257DCAA-8F52-FC18-D19F-29C554CA298F}"/>
              </a:ext>
            </a:extLst>
          </p:cNvPr>
          <p:cNvGrpSpPr/>
          <p:nvPr/>
        </p:nvGrpSpPr>
        <p:grpSpPr>
          <a:xfrm>
            <a:off x="4756563" y="3721470"/>
            <a:ext cx="6873756" cy="2585283"/>
            <a:chOff x="4756563" y="3721470"/>
            <a:chExt cx="6873756" cy="2585283"/>
          </a:xfrm>
        </p:grpSpPr>
        <p:pic>
          <p:nvPicPr>
            <p:cNvPr id="12" name="Google Shape;518;p42" descr="C:\Users\User.UiTM-PC\Desktop\chat.png">
              <a:extLst>
                <a:ext uri="{FF2B5EF4-FFF2-40B4-BE49-F238E27FC236}">
                  <a16:creationId xmlns:a16="http://schemas.microsoft.com/office/drawing/2014/main" id="{D6DE248C-6339-4951-B4F3-9E5412C2D07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r="29217" b="77459"/>
            <a:stretch/>
          </p:blipFill>
          <p:spPr>
            <a:xfrm>
              <a:off x="9335686" y="3976503"/>
              <a:ext cx="2294633" cy="9576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Google Shape;521;p42">
              <a:extLst>
                <a:ext uri="{FF2B5EF4-FFF2-40B4-BE49-F238E27FC236}">
                  <a16:creationId xmlns:a16="http://schemas.microsoft.com/office/drawing/2014/main" id="{FC77D658-858B-C14C-158B-8B13330F8459}"/>
                </a:ext>
              </a:extLst>
            </p:cNvPr>
            <p:cNvSpPr txBox="1"/>
            <p:nvPr/>
          </p:nvSpPr>
          <p:spPr>
            <a:xfrm>
              <a:off x="4756563" y="3721470"/>
              <a:ext cx="5413824" cy="25852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chemeClr val="dk1"/>
                </a:buClr>
                <a:buSzPts val="1800"/>
              </a:pPr>
              <a:br>
                <a:rPr lang="en-US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Chat with Librarian	</a:t>
              </a:r>
              <a:r>
                <a:rPr lang="en-US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r>
                <a:rPr lang="en-US" u="sng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https://ptar.uitm.edu.my/libchat</a:t>
              </a:r>
              <a:br>
                <a:rPr lang="en-US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br>
                <a:rPr lang="en-US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Like and follow us at social media:</a:t>
              </a:r>
              <a:br>
                <a:rPr lang="en-US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u="sng" dirty="0">
                  <a:latin typeface="Arial"/>
                  <a:ea typeface="Arial"/>
                  <a:cs typeface="Arial"/>
                  <a:sym typeface="Arial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https://twitter.com/uitmlibrary</a:t>
              </a:r>
              <a:br>
                <a:rPr lang="en-US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u="sng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https://www.instagram.com/libraryuitm/</a:t>
              </a:r>
              <a:br>
                <a:rPr lang="en-US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u="sng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https://perpustakaanuitm.blogspot.com/</a:t>
              </a:r>
              <a:br>
                <a:rPr lang="en-US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u="sng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https://www.facebook.com/libraryuitm/</a:t>
              </a:r>
              <a:r>
                <a:rPr lang="en-US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47159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7" r="-37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TextBox 3"/>
          <p:cNvSpPr txBox="1"/>
          <p:nvPr/>
        </p:nvSpPr>
        <p:spPr>
          <a:xfrm>
            <a:off x="3004562" y="2549546"/>
            <a:ext cx="2721139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68"/>
              </a:lnSpc>
            </a:pPr>
            <a:r>
              <a:rPr lang="en-US" sz="1081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EZA ELIANA HJ ABDUL WAHID</a:t>
            </a:r>
          </a:p>
          <a:p>
            <a:pPr>
              <a:lnSpc>
                <a:spcPts val="1168"/>
              </a:lnSpc>
            </a:pPr>
            <a:r>
              <a:rPr lang="en-US" sz="1081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SENIOR LIBRARIAN</a:t>
            </a:r>
          </a:p>
          <a:p>
            <a:pPr>
              <a:lnSpc>
                <a:spcPts val="1168"/>
              </a:lnSpc>
            </a:pPr>
            <a:endParaRPr lang="en-US" sz="1081" b="1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>
              <a:lnSpc>
                <a:spcPts val="1168"/>
              </a:lnSpc>
            </a:pPr>
            <a:r>
              <a:rPr lang="en-US" sz="1081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RESEARCH SUPPORT UNIT</a:t>
            </a:r>
          </a:p>
          <a:p>
            <a:pPr>
              <a:lnSpc>
                <a:spcPts val="1168"/>
              </a:lnSpc>
            </a:pPr>
            <a:r>
              <a:rPr lang="en-US" sz="1081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TUN ABDUL RAZAK LIBRARY</a:t>
            </a:r>
          </a:p>
          <a:p>
            <a:pPr>
              <a:lnSpc>
                <a:spcPts val="1168"/>
              </a:lnSpc>
            </a:pPr>
            <a:endParaRPr lang="en-US" sz="1081" b="1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>
              <a:lnSpc>
                <a:spcPts val="1168"/>
              </a:lnSpc>
            </a:pPr>
            <a:r>
              <a:rPr lang="en-US" sz="1081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03-5544 3742</a:t>
            </a:r>
          </a:p>
          <a:p>
            <a:pPr>
              <a:lnSpc>
                <a:spcPts val="1168"/>
              </a:lnSpc>
            </a:pPr>
            <a:r>
              <a:rPr lang="en-US" sz="1081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eza080@uitm.edu.my</a:t>
            </a:r>
          </a:p>
        </p:txBody>
      </p:sp>
      <p:sp>
        <p:nvSpPr>
          <p:cNvPr id="4" name="Freeform 4"/>
          <p:cNvSpPr/>
          <p:nvPr/>
        </p:nvSpPr>
        <p:spPr>
          <a:xfrm>
            <a:off x="350621" y="1838158"/>
            <a:ext cx="2735343" cy="2912460"/>
          </a:xfrm>
          <a:custGeom>
            <a:avLst/>
            <a:gdLst/>
            <a:ahLst/>
            <a:cxnLst/>
            <a:rect l="l" t="t" r="r" b="b"/>
            <a:pathLst>
              <a:path w="4103014" h="4368690">
                <a:moveTo>
                  <a:pt x="0" y="0"/>
                </a:moveTo>
                <a:lnTo>
                  <a:pt x="4103013" y="0"/>
                </a:lnTo>
                <a:lnTo>
                  <a:pt x="4103013" y="4368690"/>
                </a:lnTo>
                <a:lnTo>
                  <a:pt x="0" y="43686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237" r="-3237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5306286" y="1696916"/>
            <a:ext cx="2922443" cy="3194945"/>
          </a:xfrm>
          <a:custGeom>
            <a:avLst/>
            <a:gdLst/>
            <a:ahLst/>
            <a:cxnLst/>
            <a:rect l="l" t="t" r="r" b="b"/>
            <a:pathLst>
              <a:path w="4383664" h="4792417">
                <a:moveTo>
                  <a:pt x="0" y="0"/>
                </a:moveTo>
                <a:lnTo>
                  <a:pt x="4383664" y="0"/>
                </a:lnTo>
                <a:lnTo>
                  <a:pt x="4383664" y="4792416"/>
                </a:lnTo>
                <a:lnTo>
                  <a:pt x="0" y="47924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37206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6"/>
          <p:cNvSpPr txBox="1"/>
          <p:nvPr/>
        </p:nvSpPr>
        <p:spPr>
          <a:xfrm>
            <a:off x="7924216" y="2491494"/>
            <a:ext cx="3785487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52"/>
              </a:lnSpc>
            </a:pPr>
            <a:r>
              <a:rPr lang="en-US" sz="1067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MUHAMMAD AZRUL NIZAM BIN ABDUL RAHMAN</a:t>
            </a:r>
          </a:p>
          <a:p>
            <a:pPr>
              <a:lnSpc>
                <a:spcPts val="1152"/>
              </a:lnSpc>
            </a:pPr>
            <a:r>
              <a:rPr lang="en-US" sz="1067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LIBRARIAN</a:t>
            </a:r>
          </a:p>
          <a:p>
            <a:pPr>
              <a:lnSpc>
                <a:spcPts val="1152"/>
              </a:lnSpc>
            </a:pPr>
            <a:endParaRPr lang="en-US" sz="1067" b="1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>
              <a:lnSpc>
                <a:spcPts val="1152"/>
              </a:lnSpc>
            </a:pPr>
            <a:r>
              <a:rPr lang="en-US" sz="1067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RESEARCH SUPPORT UNIT</a:t>
            </a:r>
          </a:p>
          <a:p>
            <a:pPr>
              <a:lnSpc>
                <a:spcPts val="1152"/>
              </a:lnSpc>
            </a:pPr>
            <a:r>
              <a:rPr lang="en-US" sz="1067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TUN ABDUL RAZAK LIBRARY</a:t>
            </a:r>
          </a:p>
          <a:p>
            <a:pPr>
              <a:lnSpc>
                <a:spcPts val="1152"/>
              </a:lnSpc>
            </a:pPr>
            <a:endParaRPr lang="en-US" sz="1067" b="1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>
              <a:lnSpc>
                <a:spcPts val="1152"/>
              </a:lnSpc>
            </a:pPr>
            <a:r>
              <a:rPr lang="en-US" sz="1067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03-5544 3736</a:t>
            </a:r>
          </a:p>
          <a:p>
            <a:pPr>
              <a:lnSpc>
                <a:spcPts val="1152"/>
              </a:lnSpc>
            </a:pPr>
            <a:r>
              <a:rPr lang="en-US" sz="1067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azrulnizam@uitm.edu.my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2723065" y="5868170"/>
            <a:ext cx="7554479" cy="857042"/>
            <a:chOff x="0" y="0"/>
            <a:chExt cx="15108959" cy="1714084"/>
          </a:xfrm>
        </p:grpSpPr>
        <p:sp>
          <p:nvSpPr>
            <p:cNvPr id="8" name="Freeform 8"/>
            <p:cNvSpPr/>
            <p:nvPr/>
          </p:nvSpPr>
          <p:spPr>
            <a:xfrm>
              <a:off x="0" y="862846"/>
              <a:ext cx="15108959" cy="851238"/>
            </a:xfrm>
            <a:custGeom>
              <a:avLst/>
              <a:gdLst/>
              <a:ahLst/>
              <a:cxnLst/>
              <a:rect l="l" t="t" r="r" b="b"/>
              <a:pathLst>
                <a:path w="15108959" h="851238">
                  <a:moveTo>
                    <a:pt x="0" y="0"/>
                  </a:moveTo>
                  <a:lnTo>
                    <a:pt x="15108959" y="0"/>
                  </a:lnTo>
                  <a:lnTo>
                    <a:pt x="15108959" y="851238"/>
                  </a:lnTo>
                  <a:lnTo>
                    <a:pt x="0" y="8512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503441" b="-394962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>
              <a:off x="4615359" y="0"/>
              <a:ext cx="5878240" cy="862846"/>
            </a:xfrm>
            <a:custGeom>
              <a:avLst/>
              <a:gdLst/>
              <a:ahLst/>
              <a:cxnLst/>
              <a:rect l="l" t="t" r="r" b="b"/>
              <a:pathLst>
                <a:path w="5878240" h="862846">
                  <a:moveTo>
                    <a:pt x="0" y="0"/>
                  </a:moveTo>
                  <a:lnTo>
                    <a:pt x="5878241" y="0"/>
                  </a:lnTo>
                  <a:lnTo>
                    <a:pt x="5878241" y="862846"/>
                  </a:lnTo>
                  <a:lnTo>
                    <a:pt x="0" y="862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24735" b="-138603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50621" y="799777"/>
            <a:ext cx="10238555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7"/>
              </a:lnSpc>
            </a:pPr>
            <a:r>
              <a:rPr lang="en-US" sz="3066">
                <a:solidFill>
                  <a:srgbClr val="000000"/>
                </a:solidFill>
                <a:latin typeface="Norwester"/>
                <a:ea typeface="Norwester"/>
                <a:cs typeface="Norwester"/>
                <a:sym typeface="Norwester"/>
              </a:rPr>
              <a:t>USER EDUCATION TEAM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7" r="-37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2723065" y="5868170"/>
            <a:ext cx="7554479" cy="857042"/>
            <a:chOff x="0" y="0"/>
            <a:chExt cx="15108959" cy="1714084"/>
          </a:xfrm>
        </p:grpSpPr>
        <p:sp>
          <p:nvSpPr>
            <p:cNvPr id="4" name="Freeform 4"/>
            <p:cNvSpPr/>
            <p:nvPr/>
          </p:nvSpPr>
          <p:spPr>
            <a:xfrm>
              <a:off x="0" y="862846"/>
              <a:ext cx="15108959" cy="851238"/>
            </a:xfrm>
            <a:custGeom>
              <a:avLst/>
              <a:gdLst/>
              <a:ahLst/>
              <a:cxnLst/>
              <a:rect l="l" t="t" r="r" b="b"/>
              <a:pathLst>
                <a:path w="15108959" h="851238">
                  <a:moveTo>
                    <a:pt x="0" y="0"/>
                  </a:moveTo>
                  <a:lnTo>
                    <a:pt x="15108959" y="0"/>
                  </a:lnTo>
                  <a:lnTo>
                    <a:pt x="15108959" y="851238"/>
                  </a:lnTo>
                  <a:lnTo>
                    <a:pt x="0" y="8512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503441" b="-394962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Freeform 5"/>
            <p:cNvSpPr/>
            <p:nvPr/>
          </p:nvSpPr>
          <p:spPr>
            <a:xfrm>
              <a:off x="4615359" y="0"/>
              <a:ext cx="5878240" cy="862846"/>
            </a:xfrm>
            <a:custGeom>
              <a:avLst/>
              <a:gdLst/>
              <a:ahLst/>
              <a:cxnLst/>
              <a:rect l="l" t="t" r="r" b="b"/>
              <a:pathLst>
                <a:path w="5878240" h="862846">
                  <a:moveTo>
                    <a:pt x="0" y="0"/>
                  </a:moveTo>
                  <a:lnTo>
                    <a:pt x="5878241" y="0"/>
                  </a:lnTo>
                  <a:lnTo>
                    <a:pt x="5878241" y="862846"/>
                  </a:lnTo>
                  <a:lnTo>
                    <a:pt x="0" y="862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24735" b="-138603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1197282" y="677423"/>
            <a:ext cx="1525783" cy="2508143"/>
          </a:xfrm>
          <a:custGeom>
            <a:avLst/>
            <a:gdLst/>
            <a:ahLst/>
            <a:cxnLst/>
            <a:rect l="l" t="t" r="r" b="b"/>
            <a:pathLst>
              <a:path w="2288674" h="3762214">
                <a:moveTo>
                  <a:pt x="0" y="0"/>
                </a:moveTo>
                <a:lnTo>
                  <a:pt x="2288674" y="0"/>
                </a:lnTo>
                <a:lnTo>
                  <a:pt x="2288674" y="3762215"/>
                </a:lnTo>
                <a:lnTo>
                  <a:pt x="0" y="37622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4838" r="-24838" b="-3657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5886900" y="701921"/>
            <a:ext cx="2261663" cy="2426495"/>
          </a:xfrm>
          <a:custGeom>
            <a:avLst/>
            <a:gdLst/>
            <a:ahLst/>
            <a:cxnLst/>
            <a:rect l="l" t="t" r="r" b="b"/>
            <a:pathLst>
              <a:path w="3392494" h="3639742">
                <a:moveTo>
                  <a:pt x="0" y="0"/>
                </a:moveTo>
                <a:lnTo>
                  <a:pt x="3392494" y="0"/>
                </a:lnTo>
                <a:lnTo>
                  <a:pt x="3392494" y="3639742"/>
                </a:lnTo>
                <a:lnTo>
                  <a:pt x="0" y="36397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39810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856636" y="3297849"/>
            <a:ext cx="2425245" cy="2570321"/>
          </a:xfrm>
          <a:custGeom>
            <a:avLst/>
            <a:gdLst/>
            <a:ahLst/>
            <a:cxnLst/>
            <a:rect l="l" t="t" r="r" b="b"/>
            <a:pathLst>
              <a:path w="3637867" h="3855481">
                <a:moveTo>
                  <a:pt x="0" y="0"/>
                </a:moveTo>
                <a:lnTo>
                  <a:pt x="3637867" y="0"/>
                </a:lnTo>
                <a:lnTo>
                  <a:pt x="3637867" y="3855481"/>
                </a:lnTo>
                <a:lnTo>
                  <a:pt x="0" y="38554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41533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5975091" y="3185566"/>
            <a:ext cx="2410885" cy="2628530"/>
          </a:xfrm>
          <a:custGeom>
            <a:avLst/>
            <a:gdLst/>
            <a:ahLst/>
            <a:cxnLst/>
            <a:rect l="l" t="t" r="r" b="b"/>
            <a:pathLst>
              <a:path w="3616328" h="3942795">
                <a:moveTo>
                  <a:pt x="0" y="0"/>
                </a:moveTo>
                <a:lnTo>
                  <a:pt x="3616328" y="0"/>
                </a:lnTo>
                <a:lnTo>
                  <a:pt x="3616328" y="3942794"/>
                </a:lnTo>
                <a:lnTo>
                  <a:pt x="0" y="394279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3757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TextBox 10"/>
          <p:cNvSpPr txBox="1"/>
          <p:nvPr/>
        </p:nvSpPr>
        <p:spPr>
          <a:xfrm>
            <a:off x="3014737" y="1279344"/>
            <a:ext cx="2721139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68"/>
              </a:lnSpc>
            </a:pPr>
            <a:r>
              <a:rPr lang="en-US" sz="1081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SITI ROHAYU BINTI MOHAMAD YUSOF</a:t>
            </a:r>
          </a:p>
          <a:p>
            <a:pPr>
              <a:lnSpc>
                <a:spcPts val="1168"/>
              </a:lnSpc>
            </a:pPr>
            <a:r>
              <a:rPr lang="en-US" sz="1081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SENIOR LIBRARIAN</a:t>
            </a:r>
          </a:p>
          <a:p>
            <a:pPr>
              <a:lnSpc>
                <a:spcPts val="1168"/>
              </a:lnSpc>
            </a:pPr>
            <a:endParaRPr lang="en-US" sz="1081" b="1" dirty="0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>
              <a:lnSpc>
                <a:spcPts val="1168"/>
              </a:lnSpc>
            </a:pPr>
            <a:r>
              <a:rPr lang="en-US" sz="1081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TUN ABDUL RAZAK LIBRARY </a:t>
            </a:r>
          </a:p>
          <a:p>
            <a:pPr>
              <a:lnSpc>
                <a:spcPts val="1168"/>
              </a:lnSpc>
            </a:pPr>
            <a:r>
              <a:rPr lang="en-US" sz="1081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(BUILT ENVIRONMENT)</a:t>
            </a:r>
          </a:p>
          <a:p>
            <a:pPr>
              <a:lnSpc>
                <a:spcPts val="1168"/>
              </a:lnSpc>
            </a:pPr>
            <a:endParaRPr lang="en-US" sz="1081" b="1" dirty="0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>
              <a:lnSpc>
                <a:spcPts val="1168"/>
              </a:lnSpc>
            </a:pPr>
            <a:r>
              <a:rPr lang="en-US" sz="1081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03-5544 4392</a:t>
            </a:r>
          </a:p>
          <a:p>
            <a:pPr>
              <a:lnSpc>
                <a:spcPts val="1168"/>
              </a:lnSpc>
            </a:pPr>
            <a:r>
              <a:rPr lang="en-US" sz="1081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sitirohayu@uitm.edu.my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165761" y="3731242"/>
            <a:ext cx="2721139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68"/>
              </a:lnSpc>
            </a:pPr>
            <a:r>
              <a:rPr lang="en-US" sz="1081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MOHD HAZRUL BIN MOHD HUSSIN</a:t>
            </a:r>
          </a:p>
          <a:p>
            <a:pPr>
              <a:lnSpc>
                <a:spcPts val="1168"/>
              </a:lnSpc>
            </a:pPr>
            <a:r>
              <a:rPr lang="en-US" sz="1081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SENIOR LIBRARIAN</a:t>
            </a:r>
          </a:p>
          <a:p>
            <a:pPr>
              <a:lnSpc>
                <a:spcPts val="1168"/>
              </a:lnSpc>
            </a:pPr>
            <a:endParaRPr lang="en-US" sz="1081" b="1" dirty="0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>
              <a:lnSpc>
                <a:spcPts val="1168"/>
              </a:lnSpc>
            </a:pPr>
            <a:r>
              <a:rPr lang="en-US" sz="1081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TUN ABDUL RAZAK LIBRARY</a:t>
            </a:r>
          </a:p>
          <a:p>
            <a:pPr>
              <a:lnSpc>
                <a:spcPts val="1168"/>
              </a:lnSpc>
            </a:pPr>
            <a:r>
              <a:rPr lang="en-US" sz="1081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(SCIENCE &amp; TECHNOLOGY) </a:t>
            </a:r>
          </a:p>
          <a:p>
            <a:pPr>
              <a:lnSpc>
                <a:spcPts val="1168"/>
              </a:lnSpc>
            </a:pPr>
            <a:endParaRPr lang="en-US" sz="1081" b="1" dirty="0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>
              <a:lnSpc>
                <a:spcPts val="1168"/>
              </a:lnSpc>
            </a:pPr>
            <a:r>
              <a:rPr lang="en-US" sz="1081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03-5544 3811</a:t>
            </a:r>
          </a:p>
          <a:p>
            <a:pPr>
              <a:lnSpc>
                <a:spcPts val="1168"/>
              </a:lnSpc>
            </a:pPr>
            <a:r>
              <a:rPr lang="en-US" sz="1081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hazrul@uitm.edu.my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385976" y="3731242"/>
            <a:ext cx="2721139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68"/>
              </a:lnSpc>
            </a:pPr>
            <a:r>
              <a:rPr lang="en-US" sz="1081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HANANI BINTI ROJIKIN</a:t>
            </a:r>
          </a:p>
          <a:p>
            <a:pPr>
              <a:lnSpc>
                <a:spcPts val="1168"/>
              </a:lnSpc>
            </a:pPr>
            <a:r>
              <a:rPr lang="en-US" sz="1081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SENIOR LIBRARIAN</a:t>
            </a:r>
          </a:p>
          <a:p>
            <a:pPr>
              <a:lnSpc>
                <a:spcPts val="1168"/>
              </a:lnSpc>
            </a:pPr>
            <a:endParaRPr lang="en-US" sz="1081" b="1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>
              <a:lnSpc>
                <a:spcPts val="1168"/>
              </a:lnSpc>
            </a:pPr>
            <a:r>
              <a:rPr lang="en-US" sz="1081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TUN ABDUL RAZAK LIBRARY</a:t>
            </a:r>
          </a:p>
          <a:p>
            <a:pPr>
              <a:lnSpc>
                <a:spcPts val="1168"/>
              </a:lnSpc>
            </a:pPr>
            <a:r>
              <a:rPr lang="en-US" sz="1081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(LAW)</a:t>
            </a:r>
          </a:p>
          <a:p>
            <a:pPr>
              <a:lnSpc>
                <a:spcPts val="1168"/>
              </a:lnSpc>
            </a:pPr>
            <a:endParaRPr lang="en-US" sz="1081" b="1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>
              <a:lnSpc>
                <a:spcPts val="1168"/>
              </a:lnSpc>
            </a:pPr>
            <a:r>
              <a:rPr lang="en-US" sz="1081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03-5544 3738</a:t>
            </a:r>
          </a:p>
          <a:p>
            <a:pPr>
              <a:lnSpc>
                <a:spcPts val="1168"/>
              </a:lnSpc>
            </a:pPr>
            <a:r>
              <a:rPr lang="en-US" sz="1081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hanani_rojikin@uitm.edu.my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050961" y="1279344"/>
            <a:ext cx="2721139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68"/>
              </a:lnSpc>
            </a:pPr>
            <a:r>
              <a:rPr lang="en-US" sz="1081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MASNIDA HANIM BINTI ROJIKIN</a:t>
            </a:r>
          </a:p>
          <a:p>
            <a:pPr>
              <a:lnSpc>
                <a:spcPts val="1168"/>
              </a:lnSpc>
            </a:pPr>
            <a:r>
              <a:rPr lang="en-US" sz="1081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SENIOR LIBRARIAN</a:t>
            </a:r>
          </a:p>
          <a:p>
            <a:pPr>
              <a:lnSpc>
                <a:spcPts val="1168"/>
              </a:lnSpc>
            </a:pPr>
            <a:endParaRPr lang="en-US" sz="1081" b="1" dirty="0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>
              <a:lnSpc>
                <a:spcPts val="1168"/>
              </a:lnSpc>
            </a:pPr>
            <a:r>
              <a:rPr lang="en-US" sz="1081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TUN ABDUL RAZAK LIBRARY</a:t>
            </a:r>
          </a:p>
          <a:p>
            <a:pPr>
              <a:lnSpc>
                <a:spcPts val="1168"/>
              </a:lnSpc>
            </a:pPr>
            <a:r>
              <a:rPr lang="en-US" sz="1081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(ENGINEERING)</a:t>
            </a:r>
          </a:p>
          <a:p>
            <a:pPr>
              <a:lnSpc>
                <a:spcPts val="1168"/>
              </a:lnSpc>
            </a:pPr>
            <a:endParaRPr lang="en-US" sz="1081" b="1" dirty="0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>
              <a:lnSpc>
                <a:spcPts val="1168"/>
              </a:lnSpc>
            </a:pPr>
            <a:r>
              <a:rPr lang="en-US" sz="1081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03-5544 3812</a:t>
            </a:r>
          </a:p>
          <a:p>
            <a:pPr>
              <a:lnSpc>
                <a:spcPts val="1168"/>
              </a:lnSpc>
            </a:pPr>
            <a:r>
              <a:rPr lang="en-US" sz="1081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idahanim@uitm.edu.my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40421" y="288919"/>
            <a:ext cx="10238555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7"/>
              </a:lnSpc>
            </a:pPr>
            <a:r>
              <a:rPr lang="en-US" sz="3066">
                <a:solidFill>
                  <a:srgbClr val="000000"/>
                </a:solidFill>
                <a:latin typeface="Norwester"/>
                <a:ea typeface="Norwester"/>
                <a:cs typeface="Norwester"/>
                <a:sym typeface="Norwester"/>
              </a:rPr>
              <a:t>USER EDUCATION TEAM (FACULTY LIBRARIES)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hexagons on a white background&#10;&#10;Description automatically generated">
            <a:extLst>
              <a:ext uri="{FF2B5EF4-FFF2-40B4-BE49-F238E27FC236}">
                <a16:creationId xmlns:a16="http://schemas.microsoft.com/office/drawing/2014/main" id="{C9049F46-1836-F8B9-8464-6A9477102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0" name="Google Shape;150;p18"/>
          <p:cNvSpPr txBox="1"/>
          <p:nvPr/>
        </p:nvSpPr>
        <p:spPr>
          <a:xfrm>
            <a:off x="389628" y="169573"/>
            <a:ext cx="11188256" cy="1268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Libre Franklin"/>
              <a:buNone/>
            </a:pPr>
            <a:r>
              <a:rPr lang="en-US" sz="4400" b="1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WHAT IS REFERENCING</a:t>
            </a:r>
            <a:endParaRPr sz="1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18"/>
          <p:cNvSpPr/>
          <p:nvPr/>
        </p:nvSpPr>
        <p:spPr>
          <a:xfrm>
            <a:off x="1236149" y="1580645"/>
            <a:ext cx="9927151" cy="4832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55600" marR="0" lvl="0" indent="-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References are those that are directly included in your actual text. References contain source of material like </a:t>
            </a:r>
            <a:r>
              <a:rPr lang="en-US" sz="2800" b="0" i="0" u="none" strike="noStrike" cap="none" dirty="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quotes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 </a:t>
            </a:r>
            <a:r>
              <a:rPr lang="en-US" sz="2800" b="0" i="0" u="none" strike="noStrike" cap="none" dirty="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texts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which has been cited or when writing an essay or book.</a:t>
            </a:r>
            <a:endParaRPr dirty="0"/>
          </a:p>
          <a:p>
            <a:pPr marL="355600" marR="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0" marR="0" lvl="0" indent="-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Works Cited is sometimes referred to as References. In Works Cited you only list items you have referred &amp; those that have been referenced in your article or book.</a:t>
            </a:r>
            <a:endParaRPr dirty="0"/>
          </a:p>
          <a:p>
            <a:pPr marL="355600" marR="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0" marR="0" lvl="0" indent="-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Each is an alphabetical list of works cited</a:t>
            </a:r>
            <a:r>
              <a:rPr lang="en-US" sz="2000" dirty="0"/>
              <a:t> 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 works to which you have referred. The title References is used when citing sources using APA (American Psychological Association) style.</a:t>
            </a:r>
            <a:endParaRPr dirty="0"/>
          </a:p>
          <a:p>
            <a:pPr marL="355600" marR="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0" marR="0" lvl="0" indent="-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All references are placed in 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ONE ALPHABETICAL LIST 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by first words of citations, regardless of where citations come from.</a:t>
            </a:r>
            <a:endParaRPr dirty="0"/>
          </a:p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024B983-BC97-E665-0B7B-9A586182EF88}"/>
              </a:ext>
            </a:extLst>
          </p:cNvPr>
          <p:cNvGrpSpPr/>
          <p:nvPr/>
        </p:nvGrpSpPr>
        <p:grpSpPr>
          <a:xfrm>
            <a:off x="123444" y="6404177"/>
            <a:ext cx="1815084" cy="340121"/>
            <a:chOff x="4586052" y="6083722"/>
            <a:chExt cx="2933978" cy="62988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6A48384-28A2-CB39-183E-7F71EE48E4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694576" y="6083722"/>
              <a:ext cx="1825454" cy="604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A close-up of a label&#10;&#10;Description automatically generated">
              <a:extLst>
                <a:ext uri="{FF2B5EF4-FFF2-40B4-BE49-F238E27FC236}">
                  <a16:creationId xmlns:a16="http://schemas.microsoft.com/office/drawing/2014/main" id="{467F4355-49FA-8330-7F32-AA3DC7ACD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052" y="6083722"/>
              <a:ext cx="987653" cy="62988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C445CF-415E-48DC-97E0-2F147923A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5653B99-D59D-4A14-A18A-9C43E11C6BA2}"/>
              </a:ext>
            </a:extLst>
          </p:cNvPr>
          <p:cNvGrpSpPr/>
          <p:nvPr/>
        </p:nvGrpSpPr>
        <p:grpSpPr>
          <a:xfrm>
            <a:off x="1097064" y="171742"/>
            <a:ext cx="6687239" cy="616474"/>
            <a:chOff x="881349" y="1177627"/>
            <a:chExt cx="4613304" cy="88427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959FC25-C9A7-46DA-8971-2347D948DC5B}"/>
                </a:ext>
              </a:extLst>
            </p:cNvPr>
            <p:cNvGrpSpPr/>
            <p:nvPr/>
          </p:nvGrpSpPr>
          <p:grpSpPr>
            <a:xfrm>
              <a:off x="881349" y="1177627"/>
              <a:ext cx="4613304" cy="828967"/>
              <a:chOff x="406400" y="30393"/>
              <a:chExt cx="5689600" cy="1210320"/>
            </a:xfrm>
            <a:solidFill>
              <a:srgbClr val="002060"/>
            </a:solidFill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91EC9F15-6BAF-425E-A162-156509E0806C}"/>
                  </a:ext>
                </a:extLst>
              </p:cNvPr>
              <p:cNvSpPr/>
              <p:nvPr/>
            </p:nvSpPr>
            <p:spPr>
              <a:xfrm>
                <a:off x="406400" y="30393"/>
                <a:ext cx="5689600" cy="1210320"/>
              </a:xfrm>
              <a:prstGeom prst="roundRect">
                <a:avLst/>
              </a:prstGeom>
              <a:grpFill/>
            </p:spPr>
            <p:style>
              <a:lnRef idx="2">
                <a:schemeClr val="lt2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dk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MY"/>
              </a:p>
            </p:txBody>
          </p:sp>
          <p:sp>
            <p:nvSpPr>
              <p:cNvPr id="25" name="Rectangle: Rounded Corners 5">
                <a:extLst>
                  <a:ext uri="{FF2B5EF4-FFF2-40B4-BE49-F238E27FC236}">
                    <a16:creationId xmlns:a16="http://schemas.microsoft.com/office/drawing/2014/main" id="{28C21DE1-1A36-44C5-A94C-A6E6C43886AE}"/>
                  </a:ext>
                </a:extLst>
              </p:cNvPr>
              <p:cNvSpPr txBox="1"/>
              <p:nvPr/>
            </p:nvSpPr>
            <p:spPr>
              <a:xfrm>
                <a:off x="465483" y="89476"/>
                <a:ext cx="5571434" cy="1092154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053" tIns="0" rIns="215053" bIns="0" numCol="1" spcCol="1270" anchor="ctr" anchorCtr="0">
                <a:noAutofit/>
              </a:bodyPr>
              <a:lstStyle/>
              <a:p>
                <a:pPr marL="0" lvl="0" indent="0" algn="l" defTabSz="1822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MY" sz="4100" kern="1200" dirty="0"/>
              </a:p>
            </p:txBody>
          </p:sp>
        </p:grpSp>
        <p:sp>
          <p:nvSpPr>
            <p:cNvPr id="23" name="Title 1">
              <a:extLst>
                <a:ext uri="{FF2B5EF4-FFF2-40B4-BE49-F238E27FC236}">
                  <a16:creationId xmlns:a16="http://schemas.microsoft.com/office/drawing/2014/main" id="{7666CCD8-F521-4815-B60D-0FC762133D84}"/>
                </a:ext>
              </a:extLst>
            </p:cNvPr>
            <p:cNvSpPr txBox="1">
              <a:spLocks/>
            </p:cNvSpPr>
            <p:nvPr/>
          </p:nvSpPr>
          <p:spPr>
            <a:xfrm>
              <a:off x="905301" y="1232936"/>
              <a:ext cx="4565399" cy="82896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ATTENDANCE</a:t>
              </a:r>
              <a:endParaRPr lang="en-MY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6711B3E-919A-A69F-594D-B8F95C77A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9150" y="1174524"/>
            <a:ext cx="3545153" cy="476105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F59C2C8-926B-785C-DB62-3EFDCD366EB9}"/>
              </a:ext>
            </a:extLst>
          </p:cNvPr>
          <p:cNvSpPr/>
          <p:nvPr/>
        </p:nvSpPr>
        <p:spPr>
          <a:xfrm rot="19431877">
            <a:off x="3531672" y="2389393"/>
            <a:ext cx="4946732" cy="923330"/>
          </a:xfrm>
          <a:prstGeom prst="rect">
            <a:avLst/>
          </a:prstGeom>
          <a:solidFill>
            <a:srgbClr val="FF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SAMPLE</a:t>
            </a:r>
          </a:p>
        </p:txBody>
      </p:sp>
    </p:spTree>
    <p:extLst>
      <p:ext uri="{BB962C8B-B14F-4D97-AF65-F5344CB8AC3E}">
        <p14:creationId xmlns:p14="http://schemas.microsoft.com/office/powerpoint/2010/main" val="22045258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C445CF-415E-48DC-97E0-2F147923A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5653B99-D59D-4A14-A18A-9C43E11C6BA2}"/>
              </a:ext>
            </a:extLst>
          </p:cNvPr>
          <p:cNvGrpSpPr/>
          <p:nvPr/>
        </p:nvGrpSpPr>
        <p:grpSpPr>
          <a:xfrm>
            <a:off x="1097064" y="171742"/>
            <a:ext cx="6687239" cy="616474"/>
            <a:chOff x="881349" y="1177627"/>
            <a:chExt cx="4613304" cy="88427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959FC25-C9A7-46DA-8971-2347D948DC5B}"/>
                </a:ext>
              </a:extLst>
            </p:cNvPr>
            <p:cNvGrpSpPr/>
            <p:nvPr/>
          </p:nvGrpSpPr>
          <p:grpSpPr>
            <a:xfrm>
              <a:off x="881349" y="1177627"/>
              <a:ext cx="4613304" cy="828967"/>
              <a:chOff x="406400" y="30393"/>
              <a:chExt cx="5689600" cy="1210320"/>
            </a:xfrm>
            <a:solidFill>
              <a:srgbClr val="002060"/>
            </a:solidFill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91EC9F15-6BAF-425E-A162-156509E0806C}"/>
                  </a:ext>
                </a:extLst>
              </p:cNvPr>
              <p:cNvSpPr/>
              <p:nvPr/>
            </p:nvSpPr>
            <p:spPr>
              <a:xfrm>
                <a:off x="406400" y="30393"/>
                <a:ext cx="5689600" cy="1210320"/>
              </a:xfrm>
              <a:prstGeom prst="roundRect">
                <a:avLst/>
              </a:prstGeom>
              <a:grpFill/>
            </p:spPr>
            <p:style>
              <a:lnRef idx="2">
                <a:schemeClr val="lt2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dk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MY"/>
              </a:p>
            </p:txBody>
          </p:sp>
          <p:sp>
            <p:nvSpPr>
              <p:cNvPr id="25" name="Rectangle: Rounded Corners 5">
                <a:extLst>
                  <a:ext uri="{FF2B5EF4-FFF2-40B4-BE49-F238E27FC236}">
                    <a16:creationId xmlns:a16="http://schemas.microsoft.com/office/drawing/2014/main" id="{28C21DE1-1A36-44C5-A94C-A6E6C43886AE}"/>
                  </a:ext>
                </a:extLst>
              </p:cNvPr>
              <p:cNvSpPr txBox="1"/>
              <p:nvPr/>
            </p:nvSpPr>
            <p:spPr>
              <a:xfrm>
                <a:off x="465483" y="89476"/>
                <a:ext cx="5571434" cy="1092154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053" tIns="0" rIns="215053" bIns="0" numCol="1" spcCol="1270" anchor="ctr" anchorCtr="0">
                <a:noAutofit/>
              </a:bodyPr>
              <a:lstStyle/>
              <a:p>
                <a:pPr marL="0" lvl="0" indent="0" algn="l" defTabSz="1822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MY" sz="4100" kern="1200" dirty="0"/>
              </a:p>
            </p:txBody>
          </p:sp>
        </p:grpSp>
        <p:sp>
          <p:nvSpPr>
            <p:cNvPr id="23" name="Title 1">
              <a:extLst>
                <a:ext uri="{FF2B5EF4-FFF2-40B4-BE49-F238E27FC236}">
                  <a16:creationId xmlns:a16="http://schemas.microsoft.com/office/drawing/2014/main" id="{7666CCD8-F521-4815-B60D-0FC762133D84}"/>
                </a:ext>
              </a:extLst>
            </p:cNvPr>
            <p:cNvSpPr txBox="1">
              <a:spLocks/>
            </p:cNvSpPr>
            <p:nvPr/>
          </p:nvSpPr>
          <p:spPr>
            <a:xfrm>
              <a:off x="905301" y="1232936"/>
              <a:ext cx="4565399" cy="82896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SURVEY</a:t>
              </a:r>
              <a:endParaRPr lang="en-MY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573AC15-94FD-2749-994F-F15ED302C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705" y="1539424"/>
            <a:ext cx="3186590" cy="42886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2348F2C-1407-37D5-0FE9-2636914EBF74}"/>
              </a:ext>
            </a:extLst>
          </p:cNvPr>
          <p:cNvSpPr/>
          <p:nvPr/>
        </p:nvSpPr>
        <p:spPr>
          <a:xfrm rot="19431877">
            <a:off x="3764282" y="3025527"/>
            <a:ext cx="4946732" cy="923330"/>
          </a:xfrm>
          <a:prstGeom prst="rect">
            <a:avLst/>
          </a:prstGeom>
          <a:solidFill>
            <a:srgbClr val="FF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SAMPLE</a:t>
            </a:r>
          </a:p>
        </p:txBody>
      </p:sp>
    </p:spTree>
    <p:extLst>
      <p:ext uri="{BB962C8B-B14F-4D97-AF65-F5344CB8AC3E}">
        <p14:creationId xmlns:p14="http://schemas.microsoft.com/office/powerpoint/2010/main" val="20293395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2002146-F106-483B-8C4D-E251FF6B1B7F}"/>
              </a:ext>
            </a:extLst>
          </p:cNvPr>
          <p:cNvSpPr/>
          <p:nvPr/>
        </p:nvSpPr>
        <p:spPr>
          <a:xfrm>
            <a:off x="0" y="4584915"/>
            <a:ext cx="12191999" cy="1850554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0C8F30-9C91-4D39-A29C-BCE4134E41E9}"/>
              </a:ext>
            </a:extLst>
          </p:cNvPr>
          <p:cNvSpPr txBox="1"/>
          <p:nvPr/>
        </p:nvSpPr>
        <p:spPr>
          <a:xfrm>
            <a:off x="-4762" y="4827935"/>
            <a:ext cx="1219200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000" dirty="0">
                <a:solidFill>
                  <a:schemeClr val="bg1"/>
                </a:solidFill>
                <a:cs typeface="Arial" pitchFamily="34" charset="0"/>
              </a:rPr>
              <a:t>THANK YOU</a:t>
            </a:r>
            <a:endParaRPr lang="ko-KR" altLang="en-US" sz="60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8CF959-4651-4C64-A08C-8F2BDE46A824}"/>
              </a:ext>
            </a:extLst>
          </p:cNvPr>
          <p:cNvSpPr txBox="1"/>
          <p:nvPr/>
        </p:nvSpPr>
        <p:spPr>
          <a:xfrm>
            <a:off x="4762" y="5753160"/>
            <a:ext cx="12191852" cy="379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867" dirty="0">
                <a:solidFill>
                  <a:schemeClr val="bg1"/>
                </a:solidFill>
                <a:cs typeface="Arial" pitchFamily="34" charset="0"/>
              </a:rPr>
              <a:t>PERPUSTAKAAN TUN ABDUL RAZAK, UiTM</a:t>
            </a:r>
            <a:endParaRPr lang="ko-KR" altLang="en-US" sz="1867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95E6C6-E728-4964-884A-D05AE1EA6B1A}"/>
              </a:ext>
            </a:extLst>
          </p:cNvPr>
          <p:cNvGrpSpPr/>
          <p:nvPr/>
        </p:nvGrpSpPr>
        <p:grpSpPr>
          <a:xfrm>
            <a:off x="5652748" y="6509779"/>
            <a:ext cx="881742" cy="137160"/>
            <a:chOff x="5215346" y="150098"/>
            <a:chExt cx="881742" cy="137160"/>
          </a:xfrm>
          <a:solidFill>
            <a:schemeClr val="bg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04EA634-8988-45C1-85E2-AF0B27F4A83E}"/>
                </a:ext>
              </a:extLst>
            </p:cNvPr>
            <p:cNvSpPr/>
            <p:nvPr userDrawn="1"/>
          </p:nvSpPr>
          <p:spPr>
            <a:xfrm>
              <a:off x="5215346" y="150098"/>
              <a:ext cx="137160" cy="1371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4C736D-D4E2-4A6E-AA8F-A39527332EED}"/>
                </a:ext>
              </a:extLst>
            </p:cNvPr>
            <p:cNvSpPr/>
            <p:nvPr userDrawn="1"/>
          </p:nvSpPr>
          <p:spPr>
            <a:xfrm>
              <a:off x="5463540" y="150098"/>
              <a:ext cx="137160" cy="1371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3568D6C-739E-4E50-A44F-D75A571CD193}"/>
                </a:ext>
              </a:extLst>
            </p:cNvPr>
            <p:cNvSpPr/>
            <p:nvPr userDrawn="1"/>
          </p:nvSpPr>
          <p:spPr>
            <a:xfrm>
              <a:off x="5711734" y="150098"/>
              <a:ext cx="137160" cy="1371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BA573B1-77EB-4AC0-8EBD-1465AB9FB4E4}"/>
                </a:ext>
              </a:extLst>
            </p:cNvPr>
            <p:cNvSpPr/>
            <p:nvPr userDrawn="1"/>
          </p:nvSpPr>
          <p:spPr>
            <a:xfrm>
              <a:off x="5959928" y="150098"/>
              <a:ext cx="137160" cy="1371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20FA3AE-1B39-46DB-BAFE-D2046864A49D}"/>
              </a:ext>
            </a:extLst>
          </p:cNvPr>
          <p:cNvGrpSpPr/>
          <p:nvPr/>
        </p:nvGrpSpPr>
        <p:grpSpPr>
          <a:xfrm>
            <a:off x="5652748" y="4354601"/>
            <a:ext cx="881742" cy="137160"/>
            <a:chOff x="5215346" y="150098"/>
            <a:chExt cx="881742" cy="137160"/>
          </a:xfrm>
          <a:solidFill>
            <a:schemeClr val="bg1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A10EB0C-9DDA-4075-8757-A5A0E29DAF88}"/>
                </a:ext>
              </a:extLst>
            </p:cNvPr>
            <p:cNvSpPr/>
            <p:nvPr userDrawn="1"/>
          </p:nvSpPr>
          <p:spPr>
            <a:xfrm>
              <a:off x="5215346" y="150098"/>
              <a:ext cx="137160" cy="1371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EA331E6-CA97-412D-8FE9-C2A5CB52D369}"/>
                </a:ext>
              </a:extLst>
            </p:cNvPr>
            <p:cNvSpPr/>
            <p:nvPr userDrawn="1"/>
          </p:nvSpPr>
          <p:spPr>
            <a:xfrm>
              <a:off x="5463540" y="150098"/>
              <a:ext cx="137160" cy="1371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EFAFF58-7C0C-4719-940D-9F5B7CFFC068}"/>
                </a:ext>
              </a:extLst>
            </p:cNvPr>
            <p:cNvSpPr/>
            <p:nvPr userDrawn="1"/>
          </p:nvSpPr>
          <p:spPr>
            <a:xfrm>
              <a:off x="5711734" y="150098"/>
              <a:ext cx="137160" cy="1371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2D800E5-985C-4788-AF1F-0565AA8BB2D3}"/>
                </a:ext>
              </a:extLst>
            </p:cNvPr>
            <p:cNvSpPr/>
            <p:nvPr userDrawn="1"/>
          </p:nvSpPr>
          <p:spPr>
            <a:xfrm>
              <a:off x="5959928" y="150098"/>
              <a:ext cx="137160" cy="1371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16" name="Picture 15" descr="A picture containing indoor, wall, vessel, mug&#10;&#10;Description automatically generated">
            <a:extLst>
              <a:ext uri="{FF2B5EF4-FFF2-40B4-BE49-F238E27FC236}">
                <a16:creationId xmlns:a16="http://schemas.microsoft.com/office/drawing/2014/main" id="{DE960846-8E9E-4671-972B-9E71F54609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6" r="1" b="21941"/>
          <a:stretch/>
        </p:blipFill>
        <p:spPr>
          <a:xfrm>
            <a:off x="7348655" y="36841"/>
            <a:ext cx="4838584" cy="4609293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  <a:effectLst>
            <a:glow>
              <a:schemeClr val="accent1">
                <a:alpha val="40000"/>
              </a:schemeClr>
            </a:glow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3145426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hexagons on a white background&#10;&#10;Description automatically generated">
            <a:extLst>
              <a:ext uri="{FF2B5EF4-FFF2-40B4-BE49-F238E27FC236}">
                <a16:creationId xmlns:a16="http://schemas.microsoft.com/office/drawing/2014/main" id="{FE213DF7-76A7-0CA2-A72B-F133D5AB5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1" name="Google Shape;161;p19"/>
          <p:cNvSpPr/>
          <p:nvPr/>
        </p:nvSpPr>
        <p:spPr>
          <a:xfrm>
            <a:off x="1236149" y="1580645"/>
            <a:ext cx="9927151" cy="3816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When citing, you need: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None/>
            </a:pPr>
            <a:endParaRPr sz="10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23900" marR="0" lvl="0" indent="-3683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✔"/>
            </a:pP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WHO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created the work</a:t>
            </a:r>
            <a:endParaRPr/>
          </a:p>
          <a:p>
            <a:pPr marL="723900" marR="0" lvl="0" indent="-3683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✔"/>
            </a:pP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WHEN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it was published, created, or performed</a:t>
            </a:r>
            <a:endParaRPr/>
          </a:p>
          <a:p>
            <a:pPr marL="723900" marR="0" lvl="0" indent="-3683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✔"/>
            </a:pP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WHERE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it was published, created, or performed</a:t>
            </a:r>
            <a:endParaRPr/>
          </a:p>
          <a:p>
            <a:pPr marL="723900" marR="0" lvl="0" indent="-3683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✔"/>
            </a:pP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is the format (Book, Report, play, study, proceeding)</a:t>
            </a:r>
            <a:endParaRPr/>
          </a:p>
          <a:p>
            <a:pPr marL="723900" marR="0" lvl="0" indent="-3683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✔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When using online resources, you need: The </a:t>
            </a: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URL (Website)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or </a:t>
            </a: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Database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Name, </a:t>
            </a: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WHEN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the URL (Website) or database was visited</a:t>
            </a: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E07FAC4-CF95-A59C-0738-2B1DF6DA8A74}"/>
              </a:ext>
            </a:extLst>
          </p:cNvPr>
          <p:cNvGrpSpPr/>
          <p:nvPr/>
        </p:nvGrpSpPr>
        <p:grpSpPr>
          <a:xfrm>
            <a:off x="123444" y="6404177"/>
            <a:ext cx="1815084" cy="340121"/>
            <a:chOff x="4586052" y="6083722"/>
            <a:chExt cx="2933978" cy="6298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4CC6712-F7E8-1C0D-43C1-D1A2F09711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694576" y="6083722"/>
              <a:ext cx="1825454" cy="604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A close-up of a label&#10;&#10;Description automatically generated">
              <a:extLst>
                <a:ext uri="{FF2B5EF4-FFF2-40B4-BE49-F238E27FC236}">
                  <a16:creationId xmlns:a16="http://schemas.microsoft.com/office/drawing/2014/main" id="{1AE844E4-29F7-28C7-DBDF-999222F1D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052" y="6083722"/>
              <a:ext cx="987653" cy="62988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0"/>
          <p:cNvSpPr txBox="1"/>
          <p:nvPr/>
        </p:nvSpPr>
        <p:spPr>
          <a:xfrm>
            <a:off x="389628" y="169573"/>
            <a:ext cx="11188256" cy="1268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Libre Franklin"/>
              <a:buNone/>
            </a:pPr>
            <a:r>
              <a:rPr lang="en-US" sz="4400" b="1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WHEN DO I DO REFERENCE/ CITATION</a:t>
            </a:r>
            <a:endParaRPr sz="1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20"/>
          <p:cNvSpPr/>
          <p:nvPr/>
        </p:nvSpPr>
        <p:spPr>
          <a:xfrm>
            <a:off x="1236149" y="1580645"/>
            <a:ext cx="9927151" cy="4190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reference whenever you have used a piece of information that comes from :</a:t>
            </a:r>
            <a:endParaRPr dirty="0"/>
          </a:p>
          <a:p>
            <a:pPr marL="355600" marR="0" lvl="0" indent="-355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⮚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Textbooks</a:t>
            </a:r>
            <a:endParaRPr dirty="0"/>
          </a:p>
          <a:p>
            <a:pPr marL="355600" marR="0" lvl="0" indent="-355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⮚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Journals</a:t>
            </a:r>
            <a:endParaRPr dirty="0"/>
          </a:p>
          <a:p>
            <a:pPr marL="355600" marR="0" lvl="0" indent="-355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⮚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Published papers, (conference or working paper)</a:t>
            </a:r>
            <a:endParaRPr dirty="0"/>
          </a:p>
          <a:p>
            <a:pPr marL="355600" marR="0" lvl="0" indent="-355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⮚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Newspapers</a:t>
            </a:r>
            <a:endParaRPr dirty="0"/>
          </a:p>
          <a:p>
            <a:pPr marL="355600" marR="0" lvl="0" indent="-355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⮚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Reports</a:t>
            </a:r>
            <a:endParaRPr dirty="0"/>
          </a:p>
          <a:p>
            <a:pPr marL="355600" marR="0" lvl="0" indent="-355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⮚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Websites</a:t>
            </a:r>
            <a:endParaRPr dirty="0"/>
          </a:p>
          <a:p>
            <a:pPr marL="355600" marR="0" lvl="0" indent="-355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⮚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TV/Radio interviews/Film</a:t>
            </a:r>
            <a:endParaRPr dirty="0"/>
          </a:p>
          <a:p>
            <a:pPr marL="355600" marR="0" lvl="0" indent="-355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⮚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Others,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etc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D00596B-2DBE-3038-3B06-43BED43943C1}"/>
              </a:ext>
            </a:extLst>
          </p:cNvPr>
          <p:cNvGrpSpPr/>
          <p:nvPr/>
        </p:nvGrpSpPr>
        <p:grpSpPr>
          <a:xfrm>
            <a:off x="123444" y="6404177"/>
            <a:ext cx="1815084" cy="340121"/>
            <a:chOff x="4586052" y="6083722"/>
            <a:chExt cx="2933978" cy="6298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B733E05-0D1D-5059-9055-817FC541BC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694576" y="6083722"/>
              <a:ext cx="1825454" cy="604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A close-up of a label&#10;&#10;Description automatically generated">
              <a:extLst>
                <a:ext uri="{FF2B5EF4-FFF2-40B4-BE49-F238E27FC236}">
                  <a16:creationId xmlns:a16="http://schemas.microsoft.com/office/drawing/2014/main" id="{B9A95332-DC3C-BF21-F97F-CFA367E8D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052" y="6083722"/>
              <a:ext cx="987653" cy="629881"/>
            </a:xfrm>
            <a:prstGeom prst="rect">
              <a:avLst/>
            </a:prstGeom>
          </p:spPr>
        </p:pic>
      </p:grpSp>
      <p:pic>
        <p:nvPicPr>
          <p:cNvPr id="5" name="Picture 2" descr="UiTM Universiti Teknologi Mara Logo PNG Transparent – Brands Logos">
            <a:extLst>
              <a:ext uri="{FF2B5EF4-FFF2-40B4-BE49-F238E27FC236}">
                <a16:creationId xmlns:a16="http://schemas.microsoft.com/office/drawing/2014/main" id="{149D9266-CCEC-AB7A-082F-B74CDC4ED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68" y="189916"/>
            <a:ext cx="1144363" cy="48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1"/>
          <p:cNvSpPr txBox="1"/>
          <p:nvPr/>
        </p:nvSpPr>
        <p:spPr>
          <a:xfrm>
            <a:off x="389628" y="169573"/>
            <a:ext cx="11188256" cy="668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Libre Franklin"/>
              <a:buNone/>
            </a:pPr>
            <a:r>
              <a:rPr lang="en-US" sz="4400" b="1" i="0" u="none" strike="noStrike" cap="none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BIBLIOGRAPHY</a:t>
            </a:r>
            <a:endParaRPr dirty="0"/>
          </a:p>
        </p:txBody>
      </p:sp>
      <p:sp>
        <p:nvSpPr>
          <p:cNvPr id="183" name="Google Shape;183;p21"/>
          <p:cNvSpPr/>
          <p:nvPr/>
        </p:nvSpPr>
        <p:spPr>
          <a:xfrm>
            <a:off x="1193815" y="1080965"/>
            <a:ext cx="9927151" cy="489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bibliography is a list contain of all the sources you have used, whether they are directly cited or not. In a Bibliography you list all the material you have consulted in preparing your essay whether you have cited the work.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bibliography will contain all research materials, including books, magazines, periodicals, websites and scientific papers, which you have used to generate ideas or ‘read around’ a topic, but have not referred to directly in the body of the document.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means, in addition to listing the sources you cited in-text, you also list resources that you read or referred to generate your ideas about the topic.</a:t>
            </a: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07E691-78E1-743D-089D-0556B7207C65}"/>
              </a:ext>
            </a:extLst>
          </p:cNvPr>
          <p:cNvGrpSpPr/>
          <p:nvPr/>
        </p:nvGrpSpPr>
        <p:grpSpPr>
          <a:xfrm>
            <a:off x="123444" y="6404177"/>
            <a:ext cx="1815084" cy="340121"/>
            <a:chOff x="4586052" y="6083722"/>
            <a:chExt cx="2933978" cy="6298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A3B1B30-9606-FA48-665F-B6820C74B3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694576" y="6083722"/>
              <a:ext cx="1825454" cy="604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A close-up of a label&#10;&#10;Description automatically generated">
              <a:extLst>
                <a:ext uri="{FF2B5EF4-FFF2-40B4-BE49-F238E27FC236}">
                  <a16:creationId xmlns:a16="http://schemas.microsoft.com/office/drawing/2014/main" id="{2A42D54D-7BAE-1E41-6E5D-51955480C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052" y="6083722"/>
              <a:ext cx="987653" cy="629881"/>
            </a:xfrm>
            <a:prstGeom prst="rect">
              <a:avLst/>
            </a:prstGeom>
          </p:spPr>
        </p:pic>
      </p:grpSp>
      <p:pic>
        <p:nvPicPr>
          <p:cNvPr id="5" name="Picture 2" descr="UiTM Universiti Teknologi Mara Logo PNG Transparent – Brands Logos">
            <a:extLst>
              <a:ext uri="{FF2B5EF4-FFF2-40B4-BE49-F238E27FC236}">
                <a16:creationId xmlns:a16="http://schemas.microsoft.com/office/drawing/2014/main" id="{DEC4700C-9F07-BA6F-98E8-EC90F0ACB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68" y="189916"/>
            <a:ext cx="1144363" cy="48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2"/>
          <p:cNvSpPr txBox="1"/>
          <p:nvPr/>
        </p:nvSpPr>
        <p:spPr>
          <a:xfrm>
            <a:off x="389628" y="169573"/>
            <a:ext cx="11188256" cy="1268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Libre Franklin"/>
              <a:buNone/>
            </a:pPr>
            <a:r>
              <a:rPr lang="en-US" sz="4400" b="1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WRITING STYLE </a:t>
            </a:r>
            <a:endParaRPr/>
          </a:p>
        </p:txBody>
      </p:sp>
      <p:sp>
        <p:nvSpPr>
          <p:cNvPr id="194" name="Google Shape;194;p22"/>
          <p:cNvSpPr/>
          <p:nvPr/>
        </p:nvSpPr>
        <p:spPr>
          <a:xfrm>
            <a:off x="3588192" y="2170813"/>
            <a:ext cx="6362967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Noto Sans Symbols"/>
              <a:buChar char="✔"/>
            </a:pP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APA reference list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Noto Sans Symbols"/>
              <a:buChar char="✔"/>
            </a:pPr>
            <a:r>
              <a:rPr lang="en-US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MLA list of works cited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Noto Sans Symbols"/>
              <a:buChar char="✔"/>
            </a:pPr>
            <a:r>
              <a:rPr lang="en-US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Oxford bibliographies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Noto Sans Symbols"/>
              <a:buChar char="✔"/>
            </a:pPr>
            <a:r>
              <a:rPr lang="en-US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Harvard reference lists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Noto Sans Symbols"/>
              <a:buChar char="✔"/>
            </a:pPr>
            <a:r>
              <a:rPr lang="en-US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Chicago bibliographies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Noto Sans Symbols"/>
              <a:buChar char="✔"/>
            </a:pPr>
            <a:r>
              <a:rPr lang="en-US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…. Many more ….</a:t>
            </a: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A88343B-91B7-BA43-D79F-5B4D9D9D628D}"/>
              </a:ext>
            </a:extLst>
          </p:cNvPr>
          <p:cNvGrpSpPr/>
          <p:nvPr/>
        </p:nvGrpSpPr>
        <p:grpSpPr>
          <a:xfrm>
            <a:off x="123444" y="6404177"/>
            <a:ext cx="1815084" cy="340121"/>
            <a:chOff x="4586052" y="6083722"/>
            <a:chExt cx="2933978" cy="6298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372E6A1-A0C0-14C5-9153-F1068072E6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694576" y="6083722"/>
              <a:ext cx="1825454" cy="604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A close-up of a label&#10;&#10;Description automatically generated">
              <a:extLst>
                <a:ext uri="{FF2B5EF4-FFF2-40B4-BE49-F238E27FC236}">
                  <a16:creationId xmlns:a16="http://schemas.microsoft.com/office/drawing/2014/main" id="{225E4C8C-9954-EEA8-E3AB-D9E5B7900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052" y="6083722"/>
              <a:ext cx="987653" cy="629881"/>
            </a:xfrm>
            <a:prstGeom prst="rect">
              <a:avLst/>
            </a:prstGeom>
          </p:spPr>
        </p:pic>
      </p:grpSp>
      <p:pic>
        <p:nvPicPr>
          <p:cNvPr id="5" name="Picture 2" descr="UiTM Universiti Teknologi Mara Logo PNG Transparent – Brands Logos">
            <a:extLst>
              <a:ext uri="{FF2B5EF4-FFF2-40B4-BE49-F238E27FC236}">
                <a16:creationId xmlns:a16="http://schemas.microsoft.com/office/drawing/2014/main" id="{E49676C6-20AF-6501-0CF7-6BA6CF757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68" y="189916"/>
            <a:ext cx="1144363" cy="48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2854</Words>
  <Application>Microsoft Office PowerPoint</Application>
  <PresentationFormat>Widescreen</PresentationFormat>
  <Paragraphs>398</Paragraphs>
  <Slides>52</Slides>
  <Notes>48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2" baseType="lpstr">
      <vt:lpstr>Norwester</vt:lpstr>
      <vt:lpstr>Calibri</vt:lpstr>
      <vt:lpstr>Quattrocento Sans</vt:lpstr>
      <vt:lpstr>Arial</vt:lpstr>
      <vt:lpstr>Libre Franklin</vt:lpstr>
      <vt:lpstr>Noto Sans Symbols</vt:lpstr>
      <vt:lpstr>Arial Bold</vt:lpstr>
      <vt:lpstr>Arial Black</vt:lpstr>
      <vt:lpstr>Arimo Bold</vt:lpstr>
      <vt:lpstr>1_Office Theme</vt:lpstr>
      <vt:lpstr>LMS 300 : Reference Management Software (EndNote)</vt:lpstr>
      <vt:lpstr>PowerPoint Presentation</vt:lpstr>
      <vt:lpstr>INTRODUCTION TO REFERENCE MANAGEMENT SOFTWARE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 MANAGEMENT SOFTWARE: ENDNOTE 20</vt:lpstr>
      <vt:lpstr>PowerPoint Presentation</vt:lpstr>
      <vt:lpstr>ENDNOTE DOWNLOAD AND INSTALLATION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ASUS</dc:creator>
  <cp:lastModifiedBy>Eza Eliana</cp:lastModifiedBy>
  <cp:revision>4</cp:revision>
  <dcterms:modified xsi:type="dcterms:W3CDTF">2024-12-20T08:08:18Z</dcterms:modified>
</cp:coreProperties>
</file>